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3"/>
  </p:notesMasterIdLst>
  <p:sldIdLst>
    <p:sldId id="256" r:id="rId2"/>
    <p:sldId id="257" r:id="rId3"/>
    <p:sldId id="268" r:id="rId4"/>
    <p:sldId id="258" r:id="rId5"/>
    <p:sldId id="272" r:id="rId6"/>
    <p:sldId id="259" r:id="rId7"/>
    <p:sldId id="261" r:id="rId8"/>
    <p:sldId id="262" r:id="rId9"/>
    <p:sldId id="263" r:id="rId10"/>
    <p:sldId id="269" r:id="rId11"/>
    <p:sldId id="270" r:id="rId12"/>
    <p:sldId id="271" r:id="rId13"/>
    <p:sldId id="264" r:id="rId14"/>
    <p:sldId id="273" r:id="rId15"/>
    <p:sldId id="265" r:id="rId16"/>
    <p:sldId id="266" r:id="rId17"/>
    <p:sldId id="267" r:id="rId18"/>
    <p:sldId id="276" r:id="rId19"/>
    <p:sldId id="274" r:id="rId20"/>
    <p:sldId id="275" r:id="rId21"/>
    <p:sldId id="277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CD0EE0-085F-44CB-900F-45A803BAFE46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79AF34A-EDC3-4BCE-BB44-264175CC8EAF}">
      <dgm:prSet/>
      <dgm:spPr/>
      <dgm:t>
        <a:bodyPr/>
        <a:lstStyle/>
        <a:p>
          <a:r>
            <a:rPr lang="fr-FR"/>
            <a:t>Data_augmentation sur train : </a:t>
          </a:r>
          <a:endParaRPr lang="en-US"/>
        </a:p>
      </dgm:t>
    </dgm:pt>
    <dgm:pt modelId="{D201FA09-27BD-473F-9286-0D8877F27A15}" type="parTrans" cxnId="{0AB3DAE1-32BA-43C9-B7BE-5843DD7195DB}">
      <dgm:prSet/>
      <dgm:spPr/>
      <dgm:t>
        <a:bodyPr/>
        <a:lstStyle/>
        <a:p>
          <a:endParaRPr lang="en-US"/>
        </a:p>
      </dgm:t>
    </dgm:pt>
    <dgm:pt modelId="{36FE3351-389C-4AAE-AB72-BCB20AA6A38E}" type="sibTrans" cxnId="{0AB3DAE1-32BA-43C9-B7BE-5843DD7195DB}">
      <dgm:prSet/>
      <dgm:spPr/>
      <dgm:t>
        <a:bodyPr/>
        <a:lstStyle/>
        <a:p>
          <a:endParaRPr lang="en-US"/>
        </a:p>
      </dgm:t>
    </dgm:pt>
    <dgm:pt modelId="{BDA3BDD1-4669-438C-9E45-A0DF8915DFF9}">
      <dgm:prSet/>
      <dgm:spPr/>
      <dgm:t>
        <a:bodyPr/>
        <a:lstStyle/>
        <a:p>
          <a:r>
            <a:rPr lang="en-US"/>
            <a:t>rotation_range=20</a:t>
          </a:r>
        </a:p>
      </dgm:t>
    </dgm:pt>
    <dgm:pt modelId="{BA366400-C2FD-48C3-B469-5EF683F778D4}" type="parTrans" cxnId="{B4E85F2F-E270-4FA6-BBA9-094E5C35CE11}">
      <dgm:prSet/>
      <dgm:spPr/>
      <dgm:t>
        <a:bodyPr/>
        <a:lstStyle/>
        <a:p>
          <a:endParaRPr lang="en-US"/>
        </a:p>
      </dgm:t>
    </dgm:pt>
    <dgm:pt modelId="{E5112858-3DD7-4014-B0C7-C070640FB9C2}" type="sibTrans" cxnId="{B4E85F2F-E270-4FA6-BBA9-094E5C35CE11}">
      <dgm:prSet/>
      <dgm:spPr/>
      <dgm:t>
        <a:bodyPr/>
        <a:lstStyle/>
        <a:p>
          <a:endParaRPr lang="en-US"/>
        </a:p>
      </dgm:t>
    </dgm:pt>
    <dgm:pt modelId="{7B885544-3073-40D1-9263-F0EC1B690B60}">
      <dgm:prSet/>
      <dgm:spPr/>
      <dgm:t>
        <a:bodyPr/>
        <a:lstStyle/>
        <a:p>
          <a:r>
            <a:rPr lang="en-US"/>
            <a:t>rescale=1./255</a:t>
          </a:r>
        </a:p>
      </dgm:t>
    </dgm:pt>
    <dgm:pt modelId="{6E299CBB-6C9A-4F97-9384-DB58201DF38C}" type="parTrans" cxnId="{7AC569A2-E19D-4DE2-952A-ECDD8644A611}">
      <dgm:prSet/>
      <dgm:spPr/>
      <dgm:t>
        <a:bodyPr/>
        <a:lstStyle/>
        <a:p>
          <a:endParaRPr lang="en-US"/>
        </a:p>
      </dgm:t>
    </dgm:pt>
    <dgm:pt modelId="{D2BD8EF0-6A15-4B49-9FCD-23AF15950079}" type="sibTrans" cxnId="{7AC569A2-E19D-4DE2-952A-ECDD8644A611}">
      <dgm:prSet/>
      <dgm:spPr/>
      <dgm:t>
        <a:bodyPr/>
        <a:lstStyle/>
        <a:p>
          <a:endParaRPr lang="en-US"/>
        </a:p>
      </dgm:t>
    </dgm:pt>
    <dgm:pt modelId="{1058C105-F8F4-4F03-BE96-1A88742A8183}">
      <dgm:prSet/>
      <dgm:spPr/>
      <dgm:t>
        <a:bodyPr/>
        <a:lstStyle/>
        <a:p>
          <a:r>
            <a:rPr lang="en-US"/>
            <a:t>horizontal_flip = True</a:t>
          </a:r>
        </a:p>
      </dgm:t>
    </dgm:pt>
    <dgm:pt modelId="{C2C2EB67-B5F8-4EAD-A3C9-A603B1167238}" type="parTrans" cxnId="{D37FAE0F-A18E-40C3-B2AD-9DB3FFE4E89F}">
      <dgm:prSet/>
      <dgm:spPr/>
      <dgm:t>
        <a:bodyPr/>
        <a:lstStyle/>
        <a:p>
          <a:endParaRPr lang="en-US"/>
        </a:p>
      </dgm:t>
    </dgm:pt>
    <dgm:pt modelId="{00E5907F-6668-4D0D-A34C-8A09496130A4}" type="sibTrans" cxnId="{D37FAE0F-A18E-40C3-B2AD-9DB3FFE4E89F}">
      <dgm:prSet/>
      <dgm:spPr/>
      <dgm:t>
        <a:bodyPr/>
        <a:lstStyle/>
        <a:p>
          <a:endParaRPr lang="en-US"/>
        </a:p>
      </dgm:t>
    </dgm:pt>
    <dgm:pt modelId="{B49AE215-A51B-4308-B10F-AAF05E3D3B0B}">
      <dgm:prSet/>
      <dgm:spPr/>
      <dgm:t>
        <a:bodyPr/>
        <a:lstStyle/>
        <a:p>
          <a:r>
            <a:rPr lang="en-US"/>
            <a:t>vertical_flip = True</a:t>
          </a:r>
        </a:p>
      </dgm:t>
    </dgm:pt>
    <dgm:pt modelId="{DCF46DE5-08BD-423D-906B-23F6E720D430}" type="parTrans" cxnId="{22B32F95-9182-4CFF-840F-6819CB4F9294}">
      <dgm:prSet/>
      <dgm:spPr/>
      <dgm:t>
        <a:bodyPr/>
        <a:lstStyle/>
        <a:p>
          <a:endParaRPr lang="en-US"/>
        </a:p>
      </dgm:t>
    </dgm:pt>
    <dgm:pt modelId="{7084965D-E26C-40D2-92F8-91DB8A84210D}" type="sibTrans" cxnId="{22B32F95-9182-4CFF-840F-6819CB4F9294}">
      <dgm:prSet/>
      <dgm:spPr/>
      <dgm:t>
        <a:bodyPr/>
        <a:lstStyle/>
        <a:p>
          <a:endParaRPr lang="en-US"/>
        </a:p>
      </dgm:t>
    </dgm:pt>
    <dgm:pt modelId="{FC02193B-7170-4D46-BB98-AA221C49961E}">
      <dgm:prSet/>
      <dgm:spPr/>
      <dgm:t>
        <a:bodyPr/>
        <a:lstStyle/>
        <a:p>
          <a:r>
            <a:rPr lang="en-US"/>
            <a:t>width_shift_range = 0.2</a:t>
          </a:r>
        </a:p>
      </dgm:t>
    </dgm:pt>
    <dgm:pt modelId="{49D8BB96-61DA-4D5A-8B8D-97BEA66EA8B3}" type="parTrans" cxnId="{F479887B-6686-441B-AF03-2E4254A9DE63}">
      <dgm:prSet/>
      <dgm:spPr/>
      <dgm:t>
        <a:bodyPr/>
        <a:lstStyle/>
        <a:p>
          <a:endParaRPr lang="en-US"/>
        </a:p>
      </dgm:t>
    </dgm:pt>
    <dgm:pt modelId="{09142494-7A90-4564-BEEE-62D9BEF5170C}" type="sibTrans" cxnId="{F479887B-6686-441B-AF03-2E4254A9DE63}">
      <dgm:prSet/>
      <dgm:spPr/>
      <dgm:t>
        <a:bodyPr/>
        <a:lstStyle/>
        <a:p>
          <a:endParaRPr lang="en-US"/>
        </a:p>
      </dgm:t>
    </dgm:pt>
    <dgm:pt modelId="{71447651-F394-4A67-AB47-CD5935C6D3D6}">
      <dgm:prSet/>
      <dgm:spPr/>
      <dgm:t>
        <a:bodyPr/>
        <a:lstStyle/>
        <a:p>
          <a:r>
            <a:rPr lang="en-US"/>
            <a:t>height_shift_range = 0.2</a:t>
          </a:r>
        </a:p>
      </dgm:t>
    </dgm:pt>
    <dgm:pt modelId="{A894DA88-C27A-4E26-B118-E7BBDA06CBF8}" type="parTrans" cxnId="{B1A615B6-0758-4F39-BE89-A855B7E6B3AD}">
      <dgm:prSet/>
      <dgm:spPr/>
      <dgm:t>
        <a:bodyPr/>
        <a:lstStyle/>
        <a:p>
          <a:endParaRPr lang="en-US"/>
        </a:p>
      </dgm:t>
    </dgm:pt>
    <dgm:pt modelId="{B4AED51B-D285-4CF3-8123-2D2DEFD76F1D}" type="sibTrans" cxnId="{B1A615B6-0758-4F39-BE89-A855B7E6B3AD}">
      <dgm:prSet/>
      <dgm:spPr/>
      <dgm:t>
        <a:bodyPr/>
        <a:lstStyle/>
        <a:p>
          <a:endParaRPr lang="en-US"/>
        </a:p>
      </dgm:t>
    </dgm:pt>
    <dgm:pt modelId="{E2AA7004-4F45-481D-8E22-665EBC578D1F}">
      <dgm:prSet/>
      <dgm:spPr/>
      <dgm:t>
        <a:bodyPr/>
        <a:lstStyle/>
        <a:p>
          <a:r>
            <a:rPr lang="en-US"/>
            <a:t>zoom_range = 0.3</a:t>
          </a:r>
        </a:p>
      </dgm:t>
    </dgm:pt>
    <dgm:pt modelId="{9018A36E-A837-4F9B-8D37-30D2A2F310CD}" type="parTrans" cxnId="{FEB3CA34-2E2E-4894-AD9C-34CAE4F19730}">
      <dgm:prSet/>
      <dgm:spPr/>
      <dgm:t>
        <a:bodyPr/>
        <a:lstStyle/>
        <a:p>
          <a:endParaRPr lang="en-US"/>
        </a:p>
      </dgm:t>
    </dgm:pt>
    <dgm:pt modelId="{A8C9301B-B553-459C-A05B-EB23C6DE7A08}" type="sibTrans" cxnId="{FEB3CA34-2E2E-4894-AD9C-34CAE4F19730}">
      <dgm:prSet/>
      <dgm:spPr/>
      <dgm:t>
        <a:bodyPr/>
        <a:lstStyle/>
        <a:p>
          <a:endParaRPr lang="en-US"/>
        </a:p>
      </dgm:t>
    </dgm:pt>
    <dgm:pt modelId="{68DCF532-1567-413E-9756-9AC8C1B3EDF4}">
      <dgm:prSet/>
      <dgm:spPr/>
      <dgm:t>
        <a:bodyPr/>
        <a:lstStyle/>
        <a:p>
          <a:r>
            <a:rPr lang="fr-FR"/>
            <a:t>Data_augmentation sur  val : </a:t>
          </a:r>
          <a:endParaRPr lang="en-US"/>
        </a:p>
      </dgm:t>
    </dgm:pt>
    <dgm:pt modelId="{8D07B2BE-6172-4C8E-AF08-94590D489355}" type="parTrans" cxnId="{04919277-8611-4690-9340-483B65B389D8}">
      <dgm:prSet/>
      <dgm:spPr/>
      <dgm:t>
        <a:bodyPr/>
        <a:lstStyle/>
        <a:p>
          <a:endParaRPr lang="en-US"/>
        </a:p>
      </dgm:t>
    </dgm:pt>
    <dgm:pt modelId="{6C7DE13C-7235-45B7-B2D4-6DF9594531B8}" type="sibTrans" cxnId="{04919277-8611-4690-9340-483B65B389D8}">
      <dgm:prSet/>
      <dgm:spPr/>
      <dgm:t>
        <a:bodyPr/>
        <a:lstStyle/>
        <a:p>
          <a:endParaRPr lang="en-US"/>
        </a:p>
      </dgm:t>
    </dgm:pt>
    <dgm:pt modelId="{65D37FFC-F223-4D68-B4CD-EC5590F60550}">
      <dgm:prSet/>
      <dgm:spPr/>
      <dgm:t>
        <a:bodyPr/>
        <a:lstStyle/>
        <a:p>
          <a:r>
            <a:rPr lang="en-US"/>
            <a:t>rescale=1./255</a:t>
          </a:r>
        </a:p>
      </dgm:t>
    </dgm:pt>
    <dgm:pt modelId="{D9D1BA14-0465-4304-BC9E-45F3009E99C2}" type="parTrans" cxnId="{B9A1F148-84FF-44F9-B508-2C922D033FED}">
      <dgm:prSet/>
      <dgm:spPr/>
      <dgm:t>
        <a:bodyPr/>
        <a:lstStyle/>
        <a:p>
          <a:endParaRPr lang="en-US"/>
        </a:p>
      </dgm:t>
    </dgm:pt>
    <dgm:pt modelId="{AD9DEF72-F6CE-49E7-BA78-38067DD7B2ED}" type="sibTrans" cxnId="{B9A1F148-84FF-44F9-B508-2C922D033FED}">
      <dgm:prSet/>
      <dgm:spPr/>
      <dgm:t>
        <a:bodyPr/>
        <a:lstStyle/>
        <a:p>
          <a:endParaRPr lang="en-US"/>
        </a:p>
      </dgm:t>
    </dgm:pt>
    <dgm:pt modelId="{9FFD3DFF-3C30-446C-8CFC-10B3DA90EF55}" type="pres">
      <dgm:prSet presAssocID="{46CD0EE0-085F-44CB-900F-45A803BAFE46}" presName="linear" presStyleCnt="0">
        <dgm:presLayoutVars>
          <dgm:dir/>
          <dgm:animLvl val="lvl"/>
          <dgm:resizeHandles val="exact"/>
        </dgm:presLayoutVars>
      </dgm:prSet>
      <dgm:spPr/>
    </dgm:pt>
    <dgm:pt modelId="{9CDC0526-BB99-420A-A9BE-64A214767EB0}" type="pres">
      <dgm:prSet presAssocID="{D79AF34A-EDC3-4BCE-BB44-264175CC8EAF}" presName="parentLin" presStyleCnt="0"/>
      <dgm:spPr/>
    </dgm:pt>
    <dgm:pt modelId="{1950D74A-C49D-4DDD-AD08-8A9761187EDA}" type="pres">
      <dgm:prSet presAssocID="{D79AF34A-EDC3-4BCE-BB44-264175CC8EAF}" presName="parentLeftMargin" presStyleLbl="node1" presStyleIdx="0" presStyleCnt="2"/>
      <dgm:spPr/>
    </dgm:pt>
    <dgm:pt modelId="{289C8326-211E-447C-8498-77650F8C135D}" type="pres">
      <dgm:prSet presAssocID="{D79AF34A-EDC3-4BCE-BB44-264175CC8EA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1ED1A3D-BF6F-477E-842E-EA89A55EFAB7}" type="pres">
      <dgm:prSet presAssocID="{D79AF34A-EDC3-4BCE-BB44-264175CC8EAF}" presName="negativeSpace" presStyleCnt="0"/>
      <dgm:spPr/>
    </dgm:pt>
    <dgm:pt modelId="{33C1C04C-6C34-44D7-919A-62A33467057A}" type="pres">
      <dgm:prSet presAssocID="{D79AF34A-EDC3-4BCE-BB44-264175CC8EAF}" presName="childText" presStyleLbl="conFgAcc1" presStyleIdx="0" presStyleCnt="2">
        <dgm:presLayoutVars>
          <dgm:bulletEnabled val="1"/>
        </dgm:presLayoutVars>
      </dgm:prSet>
      <dgm:spPr/>
    </dgm:pt>
    <dgm:pt modelId="{5A7FC76D-8F80-4921-AF2E-81E729334E12}" type="pres">
      <dgm:prSet presAssocID="{36FE3351-389C-4AAE-AB72-BCB20AA6A38E}" presName="spaceBetweenRectangles" presStyleCnt="0"/>
      <dgm:spPr/>
    </dgm:pt>
    <dgm:pt modelId="{B4FC795B-FC7A-43A6-AAF0-8142D6FA282C}" type="pres">
      <dgm:prSet presAssocID="{68DCF532-1567-413E-9756-9AC8C1B3EDF4}" presName="parentLin" presStyleCnt="0"/>
      <dgm:spPr/>
    </dgm:pt>
    <dgm:pt modelId="{1B6325A8-6871-4E40-9555-E50C16C659D0}" type="pres">
      <dgm:prSet presAssocID="{68DCF532-1567-413E-9756-9AC8C1B3EDF4}" presName="parentLeftMargin" presStyleLbl="node1" presStyleIdx="0" presStyleCnt="2"/>
      <dgm:spPr/>
    </dgm:pt>
    <dgm:pt modelId="{C3B7368E-59A9-4421-8789-332EDCCFE663}" type="pres">
      <dgm:prSet presAssocID="{68DCF532-1567-413E-9756-9AC8C1B3EDF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EA6CA41-182E-4DA0-8B24-CD3B7FFF2A55}" type="pres">
      <dgm:prSet presAssocID="{68DCF532-1567-413E-9756-9AC8C1B3EDF4}" presName="negativeSpace" presStyleCnt="0"/>
      <dgm:spPr/>
    </dgm:pt>
    <dgm:pt modelId="{EFB3C2EB-F0CF-49BB-BBA9-8E26F7A0ED29}" type="pres">
      <dgm:prSet presAssocID="{68DCF532-1567-413E-9756-9AC8C1B3EDF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A322201-4BFA-4D02-A5D5-941842E2B0B4}" type="presOf" srcId="{68DCF532-1567-413E-9756-9AC8C1B3EDF4}" destId="{C3B7368E-59A9-4421-8789-332EDCCFE663}" srcOrd="1" destOrd="0" presId="urn:microsoft.com/office/officeart/2005/8/layout/list1"/>
    <dgm:cxn modelId="{8168260A-BF3A-40BA-9930-084141DAF533}" type="presOf" srcId="{D79AF34A-EDC3-4BCE-BB44-264175CC8EAF}" destId="{1950D74A-C49D-4DDD-AD08-8A9761187EDA}" srcOrd="0" destOrd="0" presId="urn:microsoft.com/office/officeart/2005/8/layout/list1"/>
    <dgm:cxn modelId="{D37FAE0F-A18E-40C3-B2AD-9DB3FFE4E89F}" srcId="{D79AF34A-EDC3-4BCE-BB44-264175CC8EAF}" destId="{1058C105-F8F4-4F03-BE96-1A88742A8183}" srcOrd="2" destOrd="0" parTransId="{C2C2EB67-B5F8-4EAD-A3C9-A603B1167238}" sibTransId="{00E5907F-6668-4D0D-A34C-8A09496130A4}"/>
    <dgm:cxn modelId="{D2DCEE16-47D5-42F3-9EF0-AB65988B3C58}" type="presOf" srcId="{D79AF34A-EDC3-4BCE-BB44-264175CC8EAF}" destId="{289C8326-211E-447C-8498-77650F8C135D}" srcOrd="1" destOrd="0" presId="urn:microsoft.com/office/officeart/2005/8/layout/list1"/>
    <dgm:cxn modelId="{AF52802A-5291-4D5C-B399-3C87F10EA58D}" type="presOf" srcId="{46CD0EE0-085F-44CB-900F-45A803BAFE46}" destId="{9FFD3DFF-3C30-446C-8CFC-10B3DA90EF55}" srcOrd="0" destOrd="0" presId="urn:microsoft.com/office/officeart/2005/8/layout/list1"/>
    <dgm:cxn modelId="{B4E85F2F-E270-4FA6-BBA9-094E5C35CE11}" srcId="{D79AF34A-EDC3-4BCE-BB44-264175CC8EAF}" destId="{BDA3BDD1-4669-438C-9E45-A0DF8915DFF9}" srcOrd="0" destOrd="0" parTransId="{BA366400-C2FD-48C3-B469-5EF683F778D4}" sibTransId="{E5112858-3DD7-4014-B0C7-C070640FB9C2}"/>
    <dgm:cxn modelId="{FEB3CA34-2E2E-4894-AD9C-34CAE4F19730}" srcId="{D79AF34A-EDC3-4BCE-BB44-264175CC8EAF}" destId="{E2AA7004-4F45-481D-8E22-665EBC578D1F}" srcOrd="6" destOrd="0" parTransId="{9018A36E-A837-4F9B-8D37-30D2A2F310CD}" sibTransId="{A8C9301B-B553-459C-A05B-EB23C6DE7A08}"/>
    <dgm:cxn modelId="{141CF53E-B71A-43B1-841A-0267DB25AB6E}" type="presOf" srcId="{BDA3BDD1-4669-438C-9E45-A0DF8915DFF9}" destId="{33C1C04C-6C34-44D7-919A-62A33467057A}" srcOrd="0" destOrd="0" presId="urn:microsoft.com/office/officeart/2005/8/layout/list1"/>
    <dgm:cxn modelId="{3AAF4340-3915-4839-95B9-15A9001B2E6B}" type="presOf" srcId="{65D37FFC-F223-4D68-B4CD-EC5590F60550}" destId="{EFB3C2EB-F0CF-49BB-BBA9-8E26F7A0ED29}" srcOrd="0" destOrd="0" presId="urn:microsoft.com/office/officeart/2005/8/layout/list1"/>
    <dgm:cxn modelId="{E960AF40-707C-406D-9CDE-2F88BE3AAEB8}" type="presOf" srcId="{B49AE215-A51B-4308-B10F-AAF05E3D3B0B}" destId="{33C1C04C-6C34-44D7-919A-62A33467057A}" srcOrd="0" destOrd="3" presId="urn:microsoft.com/office/officeart/2005/8/layout/list1"/>
    <dgm:cxn modelId="{9EC89D42-C25E-43E6-AEC1-13D29DD84B1F}" type="presOf" srcId="{1058C105-F8F4-4F03-BE96-1A88742A8183}" destId="{33C1C04C-6C34-44D7-919A-62A33467057A}" srcOrd="0" destOrd="2" presId="urn:microsoft.com/office/officeart/2005/8/layout/list1"/>
    <dgm:cxn modelId="{B9A1F148-84FF-44F9-B508-2C922D033FED}" srcId="{68DCF532-1567-413E-9756-9AC8C1B3EDF4}" destId="{65D37FFC-F223-4D68-B4CD-EC5590F60550}" srcOrd="0" destOrd="0" parTransId="{D9D1BA14-0465-4304-BC9E-45F3009E99C2}" sibTransId="{AD9DEF72-F6CE-49E7-BA78-38067DD7B2ED}"/>
    <dgm:cxn modelId="{04919277-8611-4690-9340-483B65B389D8}" srcId="{46CD0EE0-085F-44CB-900F-45A803BAFE46}" destId="{68DCF532-1567-413E-9756-9AC8C1B3EDF4}" srcOrd="1" destOrd="0" parTransId="{8D07B2BE-6172-4C8E-AF08-94590D489355}" sibTransId="{6C7DE13C-7235-45B7-B2D4-6DF9594531B8}"/>
    <dgm:cxn modelId="{D3306F58-E05A-4B49-BD8C-388F7AB27BE4}" type="presOf" srcId="{68DCF532-1567-413E-9756-9AC8C1B3EDF4}" destId="{1B6325A8-6871-4E40-9555-E50C16C659D0}" srcOrd="0" destOrd="0" presId="urn:microsoft.com/office/officeart/2005/8/layout/list1"/>
    <dgm:cxn modelId="{F479887B-6686-441B-AF03-2E4254A9DE63}" srcId="{D79AF34A-EDC3-4BCE-BB44-264175CC8EAF}" destId="{FC02193B-7170-4D46-BB98-AA221C49961E}" srcOrd="4" destOrd="0" parTransId="{49D8BB96-61DA-4D5A-8B8D-97BEA66EA8B3}" sibTransId="{09142494-7A90-4564-BEEE-62D9BEF5170C}"/>
    <dgm:cxn modelId="{4E1CE27D-273F-49B3-8648-7250A12F2988}" type="presOf" srcId="{FC02193B-7170-4D46-BB98-AA221C49961E}" destId="{33C1C04C-6C34-44D7-919A-62A33467057A}" srcOrd="0" destOrd="4" presId="urn:microsoft.com/office/officeart/2005/8/layout/list1"/>
    <dgm:cxn modelId="{22B32F95-9182-4CFF-840F-6819CB4F9294}" srcId="{D79AF34A-EDC3-4BCE-BB44-264175CC8EAF}" destId="{B49AE215-A51B-4308-B10F-AAF05E3D3B0B}" srcOrd="3" destOrd="0" parTransId="{DCF46DE5-08BD-423D-906B-23F6E720D430}" sibTransId="{7084965D-E26C-40D2-92F8-91DB8A84210D}"/>
    <dgm:cxn modelId="{7AC569A2-E19D-4DE2-952A-ECDD8644A611}" srcId="{D79AF34A-EDC3-4BCE-BB44-264175CC8EAF}" destId="{7B885544-3073-40D1-9263-F0EC1B690B60}" srcOrd="1" destOrd="0" parTransId="{6E299CBB-6C9A-4F97-9384-DB58201DF38C}" sibTransId="{D2BD8EF0-6A15-4B49-9FCD-23AF15950079}"/>
    <dgm:cxn modelId="{B1A615B6-0758-4F39-BE89-A855B7E6B3AD}" srcId="{D79AF34A-EDC3-4BCE-BB44-264175CC8EAF}" destId="{71447651-F394-4A67-AB47-CD5935C6D3D6}" srcOrd="5" destOrd="0" parTransId="{A894DA88-C27A-4E26-B118-E7BBDA06CBF8}" sibTransId="{B4AED51B-D285-4CF3-8123-2D2DEFD76F1D}"/>
    <dgm:cxn modelId="{82F29BDA-1B65-4115-84D4-8D3F58303451}" type="presOf" srcId="{E2AA7004-4F45-481D-8E22-665EBC578D1F}" destId="{33C1C04C-6C34-44D7-919A-62A33467057A}" srcOrd="0" destOrd="6" presId="urn:microsoft.com/office/officeart/2005/8/layout/list1"/>
    <dgm:cxn modelId="{0AB3DAE1-32BA-43C9-B7BE-5843DD7195DB}" srcId="{46CD0EE0-085F-44CB-900F-45A803BAFE46}" destId="{D79AF34A-EDC3-4BCE-BB44-264175CC8EAF}" srcOrd="0" destOrd="0" parTransId="{D201FA09-27BD-473F-9286-0D8877F27A15}" sibTransId="{36FE3351-389C-4AAE-AB72-BCB20AA6A38E}"/>
    <dgm:cxn modelId="{F01B41EB-8AB7-4149-BDC4-E3BC30F872B4}" type="presOf" srcId="{71447651-F394-4A67-AB47-CD5935C6D3D6}" destId="{33C1C04C-6C34-44D7-919A-62A33467057A}" srcOrd="0" destOrd="5" presId="urn:microsoft.com/office/officeart/2005/8/layout/list1"/>
    <dgm:cxn modelId="{2D25ABF7-AF76-4FCA-9324-B381880D8B2A}" type="presOf" srcId="{7B885544-3073-40D1-9263-F0EC1B690B60}" destId="{33C1C04C-6C34-44D7-919A-62A33467057A}" srcOrd="0" destOrd="1" presId="urn:microsoft.com/office/officeart/2005/8/layout/list1"/>
    <dgm:cxn modelId="{3D4CA832-0D52-46E1-A6AE-7CD82FCA4D1B}" type="presParOf" srcId="{9FFD3DFF-3C30-446C-8CFC-10B3DA90EF55}" destId="{9CDC0526-BB99-420A-A9BE-64A214767EB0}" srcOrd="0" destOrd="0" presId="urn:microsoft.com/office/officeart/2005/8/layout/list1"/>
    <dgm:cxn modelId="{3D4C50AC-D596-46C1-A67F-B43DAB4E2E53}" type="presParOf" srcId="{9CDC0526-BB99-420A-A9BE-64A214767EB0}" destId="{1950D74A-C49D-4DDD-AD08-8A9761187EDA}" srcOrd="0" destOrd="0" presId="urn:microsoft.com/office/officeart/2005/8/layout/list1"/>
    <dgm:cxn modelId="{252A9039-151C-4884-B6A8-1E5D786C1C91}" type="presParOf" srcId="{9CDC0526-BB99-420A-A9BE-64A214767EB0}" destId="{289C8326-211E-447C-8498-77650F8C135D}" srcOrd="1" destOrd="0" presId="urn:microsoft.com/office/officeart/2005/8/layout/list1"/>
    <dgm:cxn modelId="{EA5433DA-4A06-4795-8FBF-EE74825A67A5}" type="presParOf" srcId="{9FFD3DFF-3C30-446C-8CFC-10B3DA90EF55}" destId="{31ED1A3D-BF6F-477E-842E-EA89A55EFAB7}" srcOrd="1" destOrd="0" presId="urn:microsoft.com/office/officeart/2005/8/layout/list1"/>
    <dgm:cxn modelId="{0C3676A4-B94C-4DF1-8BC5-543934EF8BB6}" type="presParOf" srcId="{9FFD3DFF-3C30-446C-8CFC-10B3DA90EF55}" destId="{33C1C04C-6C34-44D7-919A-62A33467057A}" srcOrd="2" destOrd="0" presId="urn:microsoft.com/office/officeart/2005/8/layout/list1"/>
    <dgm:cxn modelId="{2454CD97-CE04-4E32-BFAC-988D221764A5}" type="presParOf" srcId="{9FFD3DFF-3C30-446C-8CFC-10B3DA90EF55}" destId="{5A7FC76D-8F80-4921-AF2E-81E729334E12}" srcOrd="3" destOrd="0" presId="urn:microsoft.com/office/officeart/2005/8/layout/list1"/>
    <dgm:cxn modelId="{D17060F7-FA35-48A1-AF49-96F4A852B4CE}" type="presParOf" srcId="{9FFD3DFF-3C30-446C-8CFC-10B3DA90EF55}" destId="{B4FC795B-FC7A-43A6-AAF0-8142D6FA282C}" srcOrd="4" destOrd="0" presId="urn:microsoft.com/office/officeart/2005/8/layout/list1"/>
    <dgm:cxn modelId="{B8FF6AFB-660A-4F46-A9AB-918B1CDCDB31}" type="presParOf" srcId="{B4FC795B-FC7A-43A6-AAF0-8142D6FA282C}" destId="{1B6325A8-6871-4E40-9555-E50C16C659D0}" srcOrd="0" destOrd="0" presId="urn:microsoft.com/office/officeart/2005/8/layout/list1"/>
    <dgm:cxn modelId="{071D0D4B-C23F-4B06-B71D-878F779B471A}" type="presParOf" srcId="{B4FC795B-FC7A-43A6-AAF0-8142D6FA282C}" destId="{C3B7368E-59A9-4421-8789-332EDCCFE663}" srcOrd="1" destOrd="0" presId="urn:microsoft.com/office/officeart/2005/8/layout/list1"/>
    <dgm:cxn modelId="{A78B5BF0-56BD-45B8-B2E5-5D2E40441ED9}" type="presParOf" srcId="{9FFD3DFF-3C30-446C-8CFC-10B3DA90EF55}" destId="{5EA6CA41-182E-4DA0-8B24-CD3B7FFF2A55}" srcOrd="5" destOrd="0" presId="urn:microsoft.com/office/officeart/2005/8/layout/list1"/>
    <dgm:cxn modelId="{9D71A9FE-09F3-4242-96F6-19487487AFC3}" type="presParOf" srcId="{9FFD3DFF-3C30-446C-8CFC-10B3DA90EF55}" destId="{EFB3C2EB-F0CF-49BB-BBA9-8E26F7A0ED2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626EB2-65D7-4A7D-88E7-1360BCB405F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FDEAE09-C175-4150-A914-568101CDFBC7}">
      <dgm:prSet/>
      <dgm:spPr/>
      <dgm:t>
        <a:bodyPr/>
        <a:lstStyle/>
        <a:p>
          <a:r>
            <a:rPr lang="fr-FR" b="1"/>
            <a:t>Nous avons bien r</a:t>
          </a:r>
          <a:r>
            <a:rPr lang="fr-FR" b="1" i="0"/>
            <a:t>éalisé un algorithme de détection de la race du chien sur une photo.</a:t>
          </a:r>
          <a:endParaRPr lang="en-US"/>
        </a:p>
      </dgm:t>
    </dgm:pt>
    <dgm:pt modelId="{C1C36542-D293-41B2-9E0F-C7BC55C57508}" type="parTrans" cxnId="{987A0517-7BA6-4024-ACEA-8B07A4096FDC}">
      <dgm:prSet/>
      <dgm:spPr/>
      <dgm:t>
        <a:bodyPr/>
        <a:lstStyle/>
        <a:p>
          <a:endParaRPr lang="en-US"/>
        </a:p>
      </dgm:t>
    </dgm:pt>
    <dgm:pt modelId="{0409E490-B3D6-4701-A5BD-8136D93E05A0}" type="sibTrans" cxnId="{987A0517-7BA6-4024-ACEA-8B07A4096FDC}">
      <dgm:prSet/>
      <dgm:spPr/>
      <dgm:t>
        <a:bodyPr/>
        <a:lstStyle/>
        <a:p>
          <a:endParaRPr lang="en-US"/>
        </a:p>
      </dgm:t>
    </dgm:pt>
    <dgm:pt modelId="{FC318D7B-D15E-4866-B4ED-3E162829F3DB}">
      <dgm:prSet/>
      <dgm:spPr/>
      <dgm:t>
        <a:bodyPr/>
        <a:lstStyle/>
        <a:p>
          <a:r>
            <a:rPr lang="fr-FR" b="1" i="0"/>
            <a:t>ResNet50, preprocess_input sur les données de validation, des couches ont été ajoutées au model, l'optimizeur est Nadam</a:t>
          </a:r>
          <a:endParaRPr lang="en-US"/>
        </a:p>
      </dgm:t>
    </dgm:pt>
    <dgm:pt modelId="{C50E006A-44D3-45F6-83CA-B49CBDE947C6}" type="parTrans" cxnId="{EA0581A9-8505-47E3-AE62-83DD1D9E6383}">
      <dgm:prSet/>
      <dgm:spPr/>
      <dgm:t>
        <a:bodyPr/>
        <a:lstStyle/>
        <a:p>
          <a:endParaRPr lang="en-US"/>
        </a:p>
      </dgm:t>
    </dgm:pt>
    <dgm:pt modelId="{ED9391BE-119D-417B-8A0E-CAC5D9F508A2}" type="sibTrans" cxnId="{EA0581A9-8505-47E3-AE62-83DD1D9E6383}">
      <dgm:prSet/>
      <dgm:spPr/>
      <dgm:t>
        <a:bodyPr/>
        <a:lstStyle/>
        <a:p>
          <a:endParaRPr lang="en-US"/>
        </a:p>
      </dgm:t>
    </dgm:pt>
    <dgm:pt modelId="{9167C54A-FE02-4395-AC3A-92350C4AF6C3}">
      <dgm:prSet/>
      <dgm:spPr/>
      <dgm:t>
        <a:bodyPr/>
        <a:lstStyle/>
        <a:p>
          <a:r>
            <a:rPr lang="fr-FR" b="1"/>
            <a:t>67% des images de test sont bien classées</a:t>
          </a:r>
          <a:endParaRPr lang="en-US"/>
        </a:p>
      </dgm:t>
    </dgm:pt>
    <dgm:pt modelId="{A81C74C3-FF7F-4841-B2A8-F46258ECE300}" type="parTrans" cxnId="{93061C3F-718E-4F06-B055-7724F04C7C75}">
      <dgm:prSet/>
      <dgm:spPr/>
      <dgm:t>
        <a:bodyPr/>
        <a:lstStyle/>
        <a:p>
          <a:endParaRPr lang="en-US"/>
        </a:p>
      </dgm:t>
    </dgm:pt>
    <dgm:pt modelId="{12215559-EE8E-4D6F-87DF-3FBEE1FA903C}" type="sibTrans" cxnId="{93061C3F-718E-4F06-B055-7724F04C7C75}">
      <dgm:prSet/>
      <dgm:spPr/>
      <dgm:t>
        <a:bodyPr/>
        <a:lstStyle/>
        <a:p>
          <a:endParaRPr lang="en-US"/>
        </a:p>
      </dgm:t>
    </dgm:pt>
    <dgm:pt modelId="{A4196014-E00B-45F9-8AC4-9429DA522D74}" type="pres">
      <dgm:prSet presAssocID="{22626EB2-65D7-4A7D-88E7-1360BCB405FF}" presName="linear" presStyleCnt="0">
        <dgm:presLayoutVars>
          <dgm:animLvl val="lvl"/>
          <dgm:resizeHandles val="exact"/>
        </dgm:presLayoutVars>
      </dgm:prSet>
      <dgm:spPr/>
    </dgm:pt>
    <dgm:pt modelId="{5E9ECE6E-A553-4049-9793-F77DD2B0DD05}" type="pres">
      <dgm:prSet presAssocID="{AFDEAE09-C175-4150-A914-568101CDFB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746C698-93DD-4F42-9B8E-12FADBD4CBD7}" type="pres">
      <dgm:prSet presAssocID="{0409E490-B3D6-4701-A5BD-8136D93E05A0}" presName="spacer" presStyleCnt="0"/>
      <dgm:spPr/>
    </dgm:pt>
    <dgm:pt modelId="{2163D72F-77C0-42BC-817D-D2BA5DE96D8D}" type="pres">
      <dgm:prSet presAssocID="{FC318D7B-D15E-4866-B4ED-3E162829F3D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EFFDD79-FF93-4126-897A-0F30F9B3034F}" type="pres">
      <dgm:prSet presAssocID="{ED9391BE-119D-417B-8A0E-CAC5D9F508A2}" presName="spacer" presStyleCnt="0"/>
      <dgm:spPr/>
    </dgm:pt>
    <dgm:pt modelId="{200C8D02-2A82-4539-AE38-3E11B0FBDA8B}" type="pres">
      <dgm:prSet presAssocID="{9167C54A-FE02-4395-AC3A-92350C4AF6C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87A0517-7BA6-4024-ACEA-8B07A4096FDC}" srcId="{22626EB2-65D7-4A7D-88E7-1360BCB405FF}" destId="{AFDEAE09-C175-4150-A914-568101CDFBC7}" srcOrd="0" destOrd="0" parTransId="{C1C36542-D293-41B2-9E0F-C7BC55C57508}" sibTransId="{0409E490-B3D6-4701-A5BD-8136D93E05A0}"/>
    <dgm:cxn modelId="{1852A423-3B42-43ED-A186-2F378FE0906E}" type="presOf" srcId="{AFDEAE09-C175-4150-A914-568101CDFBC7}" destId="{5E9ECE6E-A553-4049-9793-F77DD2B0DD05}" srcOrd="0" destOrd="0" presId="urn:microsoft.com/office/officeart/2005/8/layout/vList2"/>
    <dgm:cxn modelId="{65EE493C-46E8-44CE-B2CA-8B9D990A89E6}" type="presOf" srcId="{FC318D7B-D15E-4866-B4ED-3E162829F3DB}" destId="{2163D72F-77C0-42BC-817D-D2BA5DE96D8D}" srcOrd="0" destOrd="0" presId="urn:microsoft.com/office/officeart/2005/8/layout/vList2"/>
    <dgm:cxn modelId="{93061C3F-718E-4F06-B055-7724F04C7C75}" srcId="{22626EB2-65D7-4A7D-88E7-1360BCB405FF}" destId="{9167C54A-FE02-4395-AC3A-92350C4AF6C3}" srcOrd="2" destOrd="0" parTransId="{A81C74C3-FF7F-4841-B2A8-F46258ECE300}" sibTransId="{12215559-EE8E-4D6F-87DF-3FBEE1FA903C}"/>
    <dgm:cxn modelId="{688D0A56-42D5-42D4-B23B-A8F917602E72}" type="presOf" srcId="{9167C54A-FE02-4395-AC3A-92350C4AF6C3}" destId="{200C8D02-2A82-4539-AE38-3E11B0FBDA8B}" srcOrd="0" destOrd="0" presId="urn:microsoft.com/office/officeart/2005/8/layout/vList2"/>
    <dgm:cxn modelId="{EA0581A9-8505-47E3-AE62-83DD1D9E6383}" srcId="{22626EB2-65D7-4A7D-88E7-1360BCB405FF}" destId="{FC318D7B-D15E-4866-B4ED-3E162829F3DB}" srcOrd="1" destOrd="0" parTransId="{C50E006A-44D3-45F6-83CA-B49CBDE947C6}" sibTransId="{ED9391BE-119D-417B-8A0E-CAC5D9F508A2}"/>
    <dgm:cxn modelId="{6F5362DC-5DC0-4736-B69D-E4DE2E7B4EA6}" type="presOf" srcId="{22626EB2-65D7-4A7D-88E7-1360BCB405FF}" destId="{A4196014-E00B-45F9-8AC4-9429DA522D74}" srcOrd="0" destOrd="0" presId="urn:microsoft.com/office/officeart/2005/8/layout/vList2"/>
    <dgm:cxn modelId="{411A17BA-2C49-4574-82D9-1E5B378CAE73}" type="presParOf" srcId="{A4196014-E00B-45F9-8AC4-9429DA522D74}" destId="{5E9ECE6E-A553-4049-9793-F77DD2B0DD05}" srcOrd="0" destOrd="0" presId="urn:microsoft.com/office/officeart/2005/8/layout/vList2"/>
    <dgm:cxn modelId="{4FAFF40B-6222-4D49-BF7F-8A5DFC9D0F1C}" type="presParOf" srcId="{A4196014-E00B-45F9-8AC4-9429DA522D74}" destId="{4746C698-93DD-4F42-9B8E-12FADBD4CBD7}" srcOrd="1" destOrd="0" presId="urn:microsoft.com/office/officeart/2005/8/layout/vList2"/>
    <dgm:cxn modelId="{78335824-80DD-4741-B5F0-DBF3848DA46C}" type="presParOf" srcId="{A4196014-E00B-45F9-8AC4-9429DA522D74}" destId="{2163D72F-77C0-42BC-817D-D2BA5DE96D8D}" srcOrd="2" destOrd="0" presId="urn:microsoft.com/office/officeart/2005/8/layout/vList2"/>
    <dgm:cxn modelId="{6D317E09-5FA4-4A26-829A-9B49BB71A439}" type="presParOf" srcId="{A4196014-E00B-45F9-8AC4-9429DA522D74}" destId="{1EFFDD79-FF93-4126-897A-0F30F9B3034F}" srcOrd="3" destOrd="0" presId="urn:microsoft.com/office/officeart/2005/8/layout/vList2"/>
    <dgm:cxn modelId="{A181C9EF-A555-445A-BF39-9D4DBA64DE14}" type="presParOf" srcId="{A4196014-E00B-45F9-8AC4-9429DA522D74}" destId="{200C8D02-2A82-4539-AE38-3E11B0FBDA8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1C04C-6C34-44D7-919A-62A33467057A}">
      <dsp:nvSpPr>
        <dsp:cNvPr id="0" name=""/>
        <dsp:cNvSpPr/>
      </dsp:nvSpPr>
      <dsp:spPr>
        <a:xfrm>
          <a:off x="0" y="397261"/>
          <a:ext cx="7117918" cy="3260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30" tIns="479044" rIns="55243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rotation_range=20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rescale=1./255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horizontal_flip = True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vertical_flip = True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width_shift_range = 0.2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height_shift_range = 0.2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zoom_range = 0.3</a:t>
          </a:r>
        </a:p>
      </dsp:txBody>
      <dsp:txXfrm>
        <a:off x="0" y="397261"/>
        <a:ext cx="7117918" cy="3260250"/>
      </dsp:txXfrm>
    </dsp:sp>
    <dsp:sp modelId="{289C8326-211E-447C-8498-77650F8C135D}">
      <dsp:nvSpPr>
        <dsp:cNvPr id="0" name=""/>
        <dsp:cNvSpPr/>
      </dsp:nvSpPr>
      <dsp:spPr>
        <a:xfrm>
          <a:off x="355895" y="57781"/>
          <a:ext cx="4982542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28" tIns="0" rIns="188328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Data_augmentation sur train : </a:t>
          </a:r>
          <a:endParaRPr lang="en-US" sz="2300" kern="1200"/>
        </a:p>
      </dsp:txBody>
      <dsp:txXfrm>
        <a:off x="389039" y="90925"/>
        <a:ext cx="4916254" cy="612672"/>
      </dsp:txXfrm>
    </dsp:sp>
    <dsp:sp modelId="{EFB3C2EB-F0CF-49BB-BBA9-8E26F7A0ED29}">
      <dsp:nvSpPr>
        <dsp:cNvPr id="0" name=""/>
        <dsp:cNvSpPr/>
      </dsp:nvSpPr>
      <dsp:spPr>
        <a:xfrm>
          <a:off x="0" y="4121192"/>
          <a:ext cx="7117918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01173"/>
              <a:satOff val="-683"/>
              <a:lumOff val="6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30" tIns="479044" rIns="55243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rescale=1./255</a:t>
          </a:r>
        </a:p>
      </dsp:txBody>
      <dsp:txXfrm>
        <a:off x="0" y="4121192"/>
        <a:ext cx="7117918" cy="978075"/>
      </dsp:txXfrm>
    </dsp:sp>
    <dsp:sp modelId="{C3B7368E-59A9-4421-8789-332EDCCFE663}">
      <dsp:nvSpPr>
        <dsp:cNvPr id="0" name=""/>
        <dsp:cNvSpPr/>
      </dsp:nvSpPr>
      <dsp:spPr>
        <a:xfrm>
          <a:off x="355895" y="3781712"/>
          <a:ext cx="4982542" cy="678960"/>
        </a:xfrm>
        <a:prstGeom prst="roundRect">
          <a:avLst/>
        </a:prstGeom>
        <a:solidFill>
          <a:schemeClr val="accent2">
            <a:hueOff val="1501173"/>
            <a:satOff val="-683"/>
            <a:lumOff val="6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28" tIns="0" rIns="188328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Data_augmentation sur  val : </a:t>
          </a:r>
          <a:endParaRPr lang="en-US" sz="2300" kern="1200"/>
        </a:p>
      </dsp:txBody>
      <dsp:txXfrm>
        <a:off x="389039" y="3814856"/>
        <a:ext cx="4916254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ECE6E-A553-4049-9793-F77DD2B0DD05}">
      <dsp:nvSpPr>
        <dsp:cNvPr id="0" name=""/>
        <dsp:cNvSpPr/>
      </dsp:nvSpPr>
      <dsp:spPr>
        <a:xfrm>
          <a:off x="0" y="495542"/>
          <a:ext cx="5891471" cy="13425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/>
            <a:t>Nous avons bien r</a:t>
          </a:r>
          <a:r>
            <a:rPr lang="fr-FR" sz="2400" b="1" i="0" kern="1200"/>
            <a:t>éalisé un algorithme de détection de la race du chien sur une photo.</a:t>
          </a:r>
          <a:endParaRPr lang="en-US" sz="2400" kern="1200"/>
        </a:p>
      </dsp:txBody>
      <dsp:txXfrm>
        <a:off x="65539" y="561081"/>
        <a:ext cx="5760393" cy="1211496"/>
      </dsp:txXfrm>
    </dsp:sp>
    <dsp:sp modelId="{2163D72F-77C0-42BC-817D-D2BA5DE96D8D}">
      <dsp:nvSpPr>
        <dsp:cNvPr id="0" name=""/>
        <dsp:cNvSpPr/>
      </dsp:nvSpPr>
      <dsp:spPr>
        <a:xfrm>
          <a:off x="0" y="1907237"/>
          <a:ext cx="5891471" cy="1342574"/>
        </a:xfrm>
        <a:prstGeom prst="roundRect">
          <a:avLst/>
        </a:prstGeom>
        <a:solidFill>
          <a:schemeClr val="accent5">
            <a:hueOff val="748548"/>
            <a:satOff val="341"/>
            <a:lumOff val="-34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i="0" kern="1200"/>
            <a:t>ResNet50, preprocess_input sur les données de validation, des couches ont été ajoutées au model, l'optimizeur est Nadam</a:t>
          </a:r>
          <a:endParaRPr lang="en-US" sz="2400" kern="1200"/>
        </a:p>
      </dsp:txBody>
      <dsp:txXfrm>
        <a:off x="65539" y="1972776"/>
        <a:ext cx="5760393" cy="1211496"/>
      </dsp:txXfrm>
    </dsp:sp>
    <dsp:sp modelId="{200C8D02-2A82-4539-AE38-3E11B0FBDA8B}">
      <dsp:nvSpPr>
        <dsp:cNvPr id="0" name=""/>
        <dsp:cNvSpPr/>
      </dsp:nvSpPr>
      <dsp:spPr>
        <a:xfrm>
          <a:off x="0" y="3318932"/>
          <a:ext cx="5891471" cy="1342574"/>
        </a:xfrm>
        <a:prstGeom prst="roundRect">
          <a:avLst/>
        </a:prstGeom>
        <a:solidFill>
          <a:schemeClr val="accent5">
            <a:hueOff val="1497096"/>
            <a:satOff val="683"/>
            <a:lumOff val="-6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/>
            <a:t>67% des images de test sont bien classées</a:t>
          </a:r>
          <a:endParaRPr lang="en-US" sz="2400" kern="1200"/>
        </a:p>
      </dsp:txBody>
      <dsp:txXfrm>
        <a:off x="65539" y="3384471"/>
        <a:ext cx="5760393" cy="1211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377069-73AF-4418-BED6-0DB8CDA725BC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DAD69-81B0-43DF-8A8B-C8FAA15D83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7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8D63C-47A1-4777-86BA-6AA65EBDC6C9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978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62C7-3D3F-4841-9E36-04B06E9857DF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85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2C22-BC5C-4DAC-96BD-4B6F50624632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70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09BB-7AD5-479E-A5D8-E91446109545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6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32BA-8552-4BA0-BE7C-ADCE375923A6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39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7C31-9F1A-4D75-A554-7F0B5A6E46A8}" type="datetime1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46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9F743-CAF9-47B5-A991-BB48E3AD5FAE}" type="datetime1">
              <a:rPr lang="en-US" smtClean="0"/>
              <a:t>6/2/2021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35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CE50-5F0E-477D-8C29-4A9DE44E32D3}" type="datetime1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6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02CC-8D39-4F54-B397-1701C4E5EB02}" type="datetime1">
              <a:rPr lang="en-US" smtClean="0"/>
              <a:t>6/2/2021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253BF-02B5-45F8-AD81-E6FCC6C042FB}" type="datetime1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6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85B6-4F90-4D95-8589-2AC407A3A66B}" type="datetime1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96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2B5B5-F55D-425F-B3A0-0522A17BCB9A}" type="datetime1">
              <a:rPr lang="en-US" smtClean="0"/>
              <a:t>6/2/2021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‹N°›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8020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5C98DF1B-9389-405C-96A9-C493F91BF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34" r="-1" b="6395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38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463CE40-0F8D-42DC-AD59-614C021B0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P6 – IML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76713F6-3A2C-4455-B64B-593F49034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r>
              <a:rPr lang="fr-FR" b="1" i="0" dirty="0">
                <a:solidFill>
                  <a:srgbClr val="FFFFFF"/>
                </a:solidFill>
                <a:effectLst/>
              </a:rPr>
              <a:t>Classez des images à l'aide d'algorithmes de </a:t>
            </a:r>
            <a:r>
              <a:rPr lang="fr-FR" b="1" i="0">
                <a:solidFill>
                  <a:srgbClr val="FFFFFF"/>
                </a:solidFill>
                <a:effectLst/>
              </a:rPr>
              <a:t>Deep</a:t>
            </a:r>
            <a:r>
              <a:rPr lang="fr-FR" b="1" i="0" dirty="0">
                <a:solidFill>
                  <a:srgbClr val="FFFFFF"/>
                </a:solidFill>
                <a:effectLst/>
              </a:rPr>
              <a:t> Learning</a:t>
            </a:r>
          </a:p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B3B0CD3-BF52-4952-AB7C-ADA0210A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z="4400" smtClean="0"/>
              <a:t>1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0194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7ECED-6C4E-4D4C-81C0-FBAAC851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400" b="1" dirty="0">
                <a:solidFill>
                  <a:srgbClr val="000000"/>
                </a:solidFill>
              </a:rPr>
              <a:t>Présentation des différentes pistes de modélisation effectuées</a:t>
            </a:r>
            <a:br>
              <a:rPr lang="fr-FR" sz="3200" dirty="0">
                <a:solidFill>
                  <a:srgbClr val="000000"/>
                </a:solidFill>
              </a:rPr>
            </a:br>
            <a:r>
              <a:rPr lang="fr-FR" sz="2000" u="sng" dirty="0">
                <a:solidFill>
                  <a:srgbClr val="000000"/>
                </a:solidFill>
              </a:rPr>
              <a:t>Mon propre réseau CNN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6388B9-4B9A-45F9-89C0-0FBC1740E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de base :</a:t>
            </a:r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6764E39-EDD0-41D5-A309-726A6DDCE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21"/>
          <a:stretch/>
        </p:blipFill>
        <p:spPr>
          <a:xfrm>
            <a:off x="4327525" y="1690688"/>
            <a:ext cx="6465548" cy="491236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948530-7940-4E39-B6C8-ECAE4BA3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z="4400" smtClean="0"/>
              <a:t>10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77600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7ECED-6C4E-4D4C-81C0-FBAAC851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400" b="1" dirty="0">
                <a:solidFill>
                  <a:srgbClr val="000000"/>
                </a:solidFill>
              </a:rPr>
              <a:t>Présentation des différentes pistes de modélisation effectuées</a:t>
            </a:r>
            <a:br>
              <a:rPr lang="fr-FR" sz="3200" dirty="0">
                <a:solidFill>
                  <a:srgbClr val="000000"/>
                </a:solidFill>
              </a:rPr>
            </a:br>
            <a:r>
              <a:rPr lang="fr-FR" sz="2000" u="sng" dirty="0">
                <a:solidFill>
                  <a:srgbClr val="000000"/>
                </a:solidFill>
              </a:rPr>
              <a:t>Mon propre réseau CNN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6388B9-4B9A-45F9-89C0-0FBC1740E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600" dirty="0"/>
              <a:t>Modèle de base avec un </a:t>
            </a:r>
            <a:r>
              <a:rPr lang="fr-FR" sz="1600" dirty="0" err="1"/>
              <a:t>kernel_regularizer</a:t>
            </a:r>
            <a:r>
              <a:rPr lang="fr-FR" sz="1600" dirty="0"/>
              <a:t> en L2</a:t>
            </a:r>
          </a:p>
          <a:p>
            <a:r>
              <a:rPr lang="fr-FR" sz="1600" dirty="0"/>
              <a:t>Modèle de base sans Batch-Normalisation</a:t>
            </a:r>
          </a:p>
          <a:p>
            <a:r>
              <a:rPr lang="fr-FR" sz="1600" dirty="0"/>
              <a:t>Modèle L2 avec kernel size à 4</a:t>
            </a:r>
          </a:p>
          <a:p>
            <a:r>
              <a:rPr lang="fr-FR" sz="1600" dirty="0"/>
              <a:t>Modèle L2 avec filtres plus faibles</a:t>
            </a:r>
          </a:p>
          <a:p>
            <a:r>
              <a:rPr lang="fr-FR" sz="1600" dirty="0"/>
              <a:t>Modèle L2 avec filtres décroissant</a:t>
            </a:r>
          </a:p>
          <a:p>
            <a:pPr marL="0" indent="0">
              <a:buNone/>
            </a:pPr>
            <a:r>
              <a:rPr lang="fr-FR" sz="1600" b="1" u="sng" dirty="0"/>
              <a:t>Résultats :</a:t>
            </a:r>
            <a:endParaRPr lang="en-US" sz="1600" b="1" u="sng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1D4E3D-95D6-4847-8E04-79F1D8F4F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88" y="4001294"/>
            <a:ext cx="11433023" cy="2359381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10D2A1-435E-4ED0-A676-A24BF0AE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z="4400" smtClean="0"/>
              <a:t>11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69371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965FEFA-9F19-4A53-8995-C4B3D0DBE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DFCF12-97D2-4E81-A77E-27A35C392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87ECED-6C4E-4D4C-81C0-FBAAC851B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39" y="777240"/>
            <a:ext cx="6168331" cy="2493876"/>
          </a:xfrm>
        </p:spPr>
        <p:txBody>
          <a:bodyPr anchor="b">
            <a:normAutofit/>
          </a:bodyPr>
          <a:lstStyle/>
          <a:p>
            <a:r>
              <a:rPr lang="fr-FR" sz="4100" b="1"/>
              <a:t>Présentation des différentes pistes de modélisation effectuées</a:t>
            </a:r>
            <a:br>
              <a:rPr lang="fr-FR" sz="4100"/>
            </a:br>
            <a:r>
              <a:rPr lang="fr-FR" sz="4100" u="sng"/>
              <a:t>Le transfer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6388B9-4B9A-45F9-89C0-0FBC1740E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3428999"/>
            <a:ext cx="6168331" cy="274796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1700" b="1" u="sng" dirty="0"/>
              <a:t>Les modèles testés :</a:t>
            </a:r>
          </a:p>
          <a:p>
            <a:pPr lvl="1"/>
            <a:r>
              <a:rPr lang="fr-FR" sz="1700" dirty="0" err="1"/>
              <a:t>Xception</a:t>
            </a:r>
            <a:endParaRPr lang="fr-FR" sz="1700" dirty="0"/>
          </a:p>
          <a:p>
            <a:pPr lvl="1"/>
            <a:r>
              <a:rPr lang="fr-FR" sz="1700" dirty="0"/>
              <a:t>InceptionV3</a:t>
            </a:r>
          </a:p>
          <a:p>
            <a:pPr lvl="1"/>
            <a:r>
              <a:rPr lang="fr-FR" sz="1700" dirty="0"/>
              <a:t>ResNet50</a:t>
            </a:r>
          </a:p>
          <a:p>
            <a:pPr marL="457200" lvl="1" indent="0">
              <a:buNone/>
            </a:pPr>
            <a:endParaRPr lang="fr-FR" sz="1700" dirty="0"/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88C16691-9DA5-4C39-AF4D-8B07E2FE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32461" y="220046"/>
            <a:ext cx="3455469" cy="4723381"/>
            <a:chOff x="8132461" y="220046"/>
            <a:chExt cx="3455469" cy="472338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3AD45C-DA8B-44C8-B0D5-CD97AFA6F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1858" y="47166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8DB9029-97B8-4D59-A36E-4A5B7CC78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23226" y="4129921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661242-F0D0-4B64-9FDC-E4B8017DA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2461" y="4194350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685500D-E012-41E3-8946-63C336D4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4744" y="220046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0274D5-E350-4115-814A-198C46304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2" y="397053"/>
              <a:ext cx="346588" cy="346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E5CE15-4AAC-49EC-933D-D150BAB2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2" y="10873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612DA0A0-1D02-43A9-846A-7A231C14C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6" r="15945" b="3"/>
          <a:stretch/>
        </p:blipFill>
        <p:spPr>
          <a:xfrm>
            <a:off x="7181870" y="262980"/>
            <a:ext cx="3486122" cy="3486122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8F56DA4-2446-4D2D-A013-FC97DA4D1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631" t="16485" r="52721" b="17441"/>
          <a:stretch/>
        </p:blipFill>
        <p:spPr>
          <a:xfrm>
            <a:off x="10854666" y="743641"/>
            <a:ext cx="1334286" cy="3077509"/>
          </a:xfrm>
          <a:prstGeom prst="rect">
            <a:avLst/>
          </a:prstGeom>
        </p:spPr>
      </p:pic>
      <p:sp>
        <p:nvSpPr>
          <p:cNvPr id="23" name="Oval 2">
            <a:extLst>
              <a:ext uri="{FF2B5EF4-FFF2-40B4-BE49-F238E27FC236}">
                <a16:creationId xmlns:a16="http://schemas.microsoft.com/office/drawing/2014/main" id="{DC69F35D-48F8-4A61-BD90-D1E560087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5799" y="3890057"/>
            <a:ext cx="3043153" cy="2967943"/>
          </a:xfrm>
          <a:custGeom>
            <a:avLst/>
            <a:gdLst>
              <a:gd name="connsiteX0" fmla="*/ 2361523 w 4051324"/>
              <a:gd name="connsiteY0" fmla="*/ 0 h 3951198"/>
              <a:gd name="connsiteX1" fmla="*/ 4031372 w 4051324"/>
              <a:gd name="connsiteY1" fmla="*/ 691674 h 3951198"/>
              <a:gd name="connsiteX2" fmla="*/ 4051324 w 4051324"/>
              <a:gd name="connsiteY2" fmla="*/ 713627 h 3951198"/>
              <a:gd name="connsiteX3" fmla="*/ 4051324 w 4051324"/>
              <a:gd name="connsiteY3" fmla="*/ 3951198 h 3951198"/>
              <a:gd name="connsiteX4" fmla="*/ 618807 w 4051324"/>
              <a:gd name="connsiteY4" fmla="*/ 3951198 h 3951198"/>
              <a:gd name="connsiteX5" fmla="*/ 539257 w 4051324"/>
              <a:gd name="connsiteY5" fmla="*/ 3863671 h 3951198"/>
              <a:gd name="connsiteX6" fmla="*/ 0 w 4051324"/>
              <a:gd name="connsiteY6" fmla="*/ 2361523 h 3951198"/>
              <a:gd name="connsiteX7" fmla="*/ 2361523 w 4051324"/>
              <a:gd name="connsiteY7" fmla="*/ 0 h 395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1324" h="3951198">
                <a:moveTo>
                  <a:pt x="2361523" y="0"/>
                </a:moveTo>
                <a:cubicBezTo>
                  <a:pt x="3013639" y="0"/>
                  <a:pt x="3604020" y="264323"/>
                  <a:pt x="4031372" y="691674"/>
                </a:cubicBezTo>
                <a:lnTo>
                  <a:pt x="4051324" y="713627"/>
                </a:lnTo>
                <a:lnTo>
                  <a:pt x="4051324" y="3951198"/>
                </a:lnTo>
                <a:lnTo>
                  <a:pt x="618807" y="3951198"/>
                </a:lnTo>
                <a:lnTo>
                  <a:pt x="539257" y="3863671"/>
                </a:lnTo>
                <a:cubicBezTo>
                  <a:pt x="202372" y="3455461"/>
                  <a:pt x="0" y="2932125"/>
                  <a:pt x="0" y="2361523"/>
                </a:cubicBezTo>
                <a:cubicBezTo>
                  <a:pt x="0" y="1057290"/>
                  <a:pt x="1057290" y="0"/>
                  <a:pt x="2361523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5DA7232-C8C3-4303-B245-7279E431A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2954" t="12147" r="12287" b="24733"/>
          <a:stretch/>
        </p:blipFill>
        <p:spPr>
          <a:xfrm flipH="1">
            <a:off x="9147042" y="3890057"/>
            <a:ext cx="3044958" cy="296794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A2537D-BD49-4DD1-8EA7-3173405A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z="4400" smtClean="0"/>
              <a:t>12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13718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965FEFA-9F19-4A53-8995-C4B3D0DBE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DFCF12-97D2-4E81-A77E-27A35C392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87ECED-6C4E-4D4C-81C0-FBAAC851B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70" y="280607"/>
            <a:ext cx="6108279" cy="1219200"/>
          </a:xfrm>
        </p:spPr>
        <p:txBody>
          <a:bodyPr anchor="b">
            <a:normAutofit/>
          </a:bodyPr>
          <a:lstStyle/>
          <a:p>
            <a:r>
              <a:rPr lang="fr-FR" sz="2400" b="1" dirty="0"/>
              <a:t>Présentation des différentes pistes de modélisation effectuées</a:t>
            </a:r>
            <a:br>
              <a:rPr lang="fr-FR" sz="2400" dirty="0"/>
            </a:br>
            <a:r>
              <a:rPr lang="fr-FR" sz="2400" u="sng" dirty="0"/>
              <a:t>Le </a:t>
            </a:r>
            <a:r>
              <a:rPr lang="fr-FR" sz="2400" u="sng" dirty="0" err="1"/>
              <a:t>transfer</a:t>
            </a:r>
            <a:r>
              <a:rPr lang="fr-FR" sz="2400" u="sng" dirty="0"/>
              <a:t> </a:t>
            </a:r>
            <a:r>
              <a:rPr lang="fr-FR" sz="2400" u="sng" dirty="0" err="1"/>
              <a:t>learning</a:t>
            </a:r>
            <a:endParaRPr lang="fr-FR" sz="2400" u="sn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6388B9-4B9A-45F9-89C0-0FBC1740E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070" y="1615440"/>
            <a:ext cx="6341501" cy="4561523"/>
          </a:xfrm>
        </p:spPr>
        <p:txBody>
          <a:bodyPr anchor="t">
            <a:normAutofit fontScale="55000" lnSpcReduction="20000"/>
          </a:bodyPr>
          <a:lstStyle/>
          <a:p>
            <a:pPr marL="0" indent="0">
              <a:buNone/>
            </a:pPr>
            <a:r>
              <a:rPr lang="fr-FR" sz="3200" dirty="0"/>
              <a:t>Essai de différents modèles : </a:t>
            </a:r>
          </a:p>
          <a:p>
            <a:pPr lvl="1"/>
            <a:r>
              <a:rPr lang="fr-FR" sz="3200" dirty="0"/>
              <a:t>inception_v3</a:t>
            </a:r>
          </a:p>
          <a:p>
            <a:pPr lvl="1"/>
            <a:r>
              <a:rPr lang="fr-FR" sz="3200" dirty="0" err="1"/>
              <a:t>Xception</a:t>
            </a:r>
            <a:endParaRPr lang="fr-FR" sz="3200" dirty="0"/>
          </a:p>
          <a:p>
            <a:pPr lvl="1"/>
            <a:r>
              <a:rPr lang="fr-FR" sz="3200" dirty="0"/>
              <a:t>Resnet50</a:t>
            </a: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/>
              <a:t>Essai de différents </a:t>
            </a:r>
            <a:r>
              <a:rPr lang="fr-FR" sz="3200" dirty="0" err="1"/>
              <a:t>optimizer</a:t>
            </a:r>
            <a:r>
              <a:rPr lang="fr-FR" sz="3200" dirty="0"/>
              <a:t>:</a:t>
            </a:r>
          </a:p>
          <a:p>
            <a:pPr lvl="1"/>
            <a:r>
              <a:rPr lang="fr-FR" sz="3200" dirty="0"/>
              <a:t>Adam</a:t>
            </a:r>
          </a:p>
          <a:p>
            <a:pPr lvl="1"/>
            <a:r>
              <a:rPr lang="fr-FR" sz="3200" dirty="0" err="1"/>
              <a:t>Sgd</a:t>
            </a:r>
            <a:endParaRPr lang="fr-FR" sz="3200" dirty="0"/>
          </a:p>
          <a:p>
            <a:pPr lvl="1"/>
            <a:r>
              <a:rPr lang="fr-FR" sz="3200" dirty="0" err="1"/>
              <a:t>RMSprop</a:t>
            </a:r>
            <a:endParaRPr lang="fr-FR" sz="3200" dirty="0"/>
          </a:p>
          <a:p>
            <a:pPr lvl="1"/>
            <a:r>
              <a:rPr lang="fr-FR" sz="3200" dirty="0" err="1"/>
              <a:t>Adamax</a:t>
            </a:r>
            <a:endParaRPr lang="fr-FR" sz="3200" dirty="0"/>
          </a:p>
          <a:p>
            <a:pPr lvl="1"/>
            <a:r>
              <a:rPr lang="fr-FR" sz="3200" dirty="0" err="1"/>
              <a:t>Nadam</a:t>
            </a:r>
            <a:endParaRPr lang="fr-FR" sz="3200" dirty="0"/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/>
              <a:t>Essai de différents </a:t>
            </a:r>
            <a:r>
              <a:rPr lang="fr-FR" sz="3200" dirty="0" err="1"/>
              <a:t>preprocessing</a:t>
            </a:r>
            <a:r>
              <a:rPr lang="fr-FR" sz="3200" dirty="0"/>
              <a:t>:</a:t>
            </a:r>
          </a:p>
          <a:p>
            <a:endParaRPr lang="fr-FR" sz="3200" dirty="0"/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/>
              <a:t>Ajout de couches</a:t>
            </a:r>
          </a:p>
          <a:p>
            <a:pPr marL="0" indent="0">
              <a:buNone/>
            </a:pPr>
            <a:endParaRPr lang="fr-FR" sz="600" dirty="0"/>
          </a:p>
        </p:txBody>
      </p:sp>
      <p:grpSp>
        <p:nvGrpSpPr>
          <p:cNvPr id="17" name="decorative circles">
            <a:extLst>
              <a:ext uri="{FF2B5EF4-FFF2-40B4-BE49-F238E27FC236}">
                <a16:creationId xmlns:a16="http://schemas.microsoft.com/office/drawing/2014/main" id="{88C16691-9DA5-4C39-AF4D-8B07E2FE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32461" y="220046"/>
            <a:ext cx="3455469" cy="4723381"/>
            <a:chOff x="8132461" y="220046"/>
            <a:chExt cx="3455469" cy="472338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E3AD45C-DA8B-44C8-B0D5-CD97AFA6F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1858" y="47166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DB9029-97B8-4D59-A36E-4A5B7CC78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23226" y="4129921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7661242-F0D0-4B64-9FDC-E4B8017DA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2461" y="4194350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685500D-E012-41E3-8946-63C336D4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4744" y="220046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B0274D5-E350-4115-814A-198C46304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2" y="397053"/>
              <a:ext cx="346588" cy="346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2E5CE15-4AAC-49EC-933D-D150BAB2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2" y="10873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FBD42463-815A-4BA9-AD5C-373A55727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07" r="5042" b="-2"/>
          <a:stretch/>
        </p:blipFill>
        <p:spPr>
          <a:xfrm>
            <a:off x="8261858" y="262980"/>
            <a:ext cx="2406134" cy="2406134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8F56DA4-2446-4D2D-A013-FC97DA4D1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631" t="16485" r="52721" b="17441"/>
          <a:stretch/>
        </p:blipFill>
        <p:spPr>
          <a:xfrm>
            <a:off x="10854666" y="743641"/>
            <a:ext cx="1334286" cy="3077509"/>
          </a:xfrm>
          <a:prstGeom prst="rect">
            <a:avLst/>
          </a:prstGeom>
        </p:spPr>
      </p:pic>
      <p:sp>
        <p:nvSpPr>
          <p:cNvPr id="27" name="Oval 2">
            <a:extLst>
              <a:ext uri="{FF2B5EF4-FFF2-40B4-BE49-F238E27FC236}">
                <a16:creationId xmlns:a16="http://schemas.microsoft.com/office/drawing/2014/main" id="{DC69F35D-48F8-4A61-BD90-D1E560087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5799" y="3890057"/>
            <a:ext cx="3043153" cy="2967943"/>
          </a:xfrm>
          <a:custGeom>
            <a:avLst/>
            <a:gdLst>
              <a:gd name="connsiteX0" fmla="*/ 2361523 w 4051324"/>
              <a:gd name="connsiteY0" fmla="*/ 0 h 3951198"/>
              <a:gd name="connsiteX1" fmla="*/ 4031372 w 4051324"/>
              <a:gd name="connsiteY1" fmla="*/ 691674 h 3951198"/>
              <a:gd name="connsiteX2" fmla="*/ 4051324 w 4051324"/>
              <a:gd name="connsiteY2" fmla="*/ 713627 h 3951198"/>
              <a:gd name="connsiteX3" fmla="*/ 4051324 w 4051324"/>
              <a:gd name="connsiteY3" fmla="*/ 3951198 h 3951198"/>
              <a:gd name="connsiteX4" fmla="*/ 618807 w 4051324"/>
              <a:gd name="connsiteY4" fmla="*/ 3951198 h 3951198"/>
              <a:gd name="connsiteX5" fmla="*/ 539257 w 4051324"/>
              <a:gd name="connsiteY5" fmla="*/ 3863671 h 3951198"/>
              <a:gd name="connsiteX6" fmla="*/ 0 w 4051324"/>
              <a:gd name="connsiteY6" fmla="*/ 2361523 h 3951198"/>
              <a:gd name="connsiteX7" fmla="*/ 2361523 w 4051324"/>
              <a:gd name="connsiteY7" fmla="*/ 0 h 395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1324" h="3951198">
                <a:moveTo>
                  <a:pt x="2361523" y="0"/>
                </a:moveTo>
                <a:cubicBezTo>
                  <a:pt x="3013639" y="0"/>
                  <a:pt x="3604020" y="264323"/>
                  <a:pt x="4031372" y="691674"/>
                </a:cubicBezTo>
                <a:lnTo>
                  <a:pt x="4051324" y="713627"/>
                </a:lnTo>
                <a:lnTo>
                  <a:pt x="4051324" y="3951198"/>
                </a:lnTo>
                <a:lnTo>
                  <a:pt x="618807" y="3951198"/>
                </a:lnTo>
                <a:lnTo>
                  <a:pt x="539257" y="3863671"/>
                </a:lnTo>
                <a:cubicBezTo>
                  <a:pt x="202372" y="3455461"/>
                  <a:pt x="0" y="2932125"/>
                  <a:pt x="0" y="2361523"/>
                </a:cubicBezTo>
                <a:cubicBezTo>
                  <a:pt x="0" y="1057290"/>
                  <a:pt x="1057290" y="0"/>
                  <a:pt x="2361523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C5DA7232-C8C3-4303-B245-7279E431A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2954" t="12147" r="12287" b="24733"/>
          <a:stretch/>
        </p:blipFill>
        <p:spPr>
          <a:xfrm flipH="1">
            <a:off x="9147042" y="3890057"/>
            <a:ext cx="3044958" cy="296794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BECE6F9-022F-4A94-964C-D3879976A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914" y="4423350"/>
            <a:ext cx="4391025" cy="1314450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9D19476-F0F9-45C8-B3E8-011CE260E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z="4400" smtClean="0"/>
              <a:t>13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1927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7ECED-6C4E-4D4C-81C0-FBAAC851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400" b="1" dirty="0">
                <a:solidFill>
                  <a:srgbClr val="000000"/>
                </a:solidFill>
              </a:rPr>
              <a:t>Présentation des différentes pistes de modélisation effectuées</a:t>
            </a:r>
            <a:br>
              <a:rPr lang="fr-FR" sz="3200" dirty="0">
                <a:solidFill>
                  <a:srgbClr val="000000"/>
                </a:solidFill>
              </a:rPr>
            </a:br>
            <a:r>
              <a:rPr lang="fr-FR" sz="2000" u="sng" dirty="0">
                <a:solidFill>
                  <a:srgbClr val="000000"/>
                </a:solidFill>
              </a:rPr>
              <a:t>Le </a:t>
            </a:r>
            <a:r>
              <a:rPr lang="fr-FR" sz="2000" u="sng" dirty="0" err="1">
                <a:solidFill>
                  <a:srgbClr val="000000"/>
                </a:solidFill>
              </a:rPr>
              <a:t>transfer</a:t>
            </a:r>
            <a:r>
              <a:rPr lang="fr-FR" sz="2000" u="sng" dirty="0">
                <a:solidFill>
                  <a:srgbClr val="000000"/>
                </a:solidFill>
              </a:rPr>
              <a:t> </a:t>
            </a:r>
            <a:r>
              <a:rPr lang="fr-FR" sz="2000" u="sng" dirty="0" err="1">
                <a:solidFill>
                  <a:srgbClr val="000000"/>
                </a:solidFill>
              </a:rPr>
              <a:t>learning</a:t>
            </a:r>
            <a:endParaRPr lang="fr-FR" sz="2000" u="sng" dirty="0">
              <a:solidFill>
                <a:srgbClr val="00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6388B9-4B9A-45F9-89C0-0FBC1740E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u="sng" dirty="0"/>
              <a:t>Résultats:</a:t>
            </a:r>
          </a:p>
          <a:p>
            <a:pPr marL="0" indent="0">
              <a:buNone/>
            </a:pPr>
            <a:endParaRPr lang="fr-FR" b="1" u="sn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6D2C680-DD7A-450E-9E03-7F73C4BDD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6"/>
          <a:stretch/>
        </p:blipFill>
        <p:spPr>
          <a:xfrm>
            <a:off x="475273" y="2560082"/>
            <a:ext cx="11241454" cy="2882424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C7BA97-D46D-4C21-B68C-EC682DA26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z="4400" smtClean="0"/>
              <a:t>14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83039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 descr="Step ">
            <a:extLst>
              <a:ext uri="{FF2B5EF4-FFF2-40B4-BE49-F238E27FC236}">
                <a16:creationId xmlns:a16="http://schemas.microsoft.com/office/drawing/2014/main" id="{C2AA82EC-DB5B-46A1-97E5-C4E69F5BCA33}"/>
              </a:ext>
            </a:extLst>
          </p:cNvPr>
          <p:cNvSpPr/>
          <p:nvPr/>
        </p:nvSpPr>
        <p:spPr>
          <a:xfrm>
            <a:off x="3220720" y="1691640"/>
            <a:ext cx="5750560" cy="3474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/>
              <a:t>Modèles finaux sélectionnés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C716340-24C1-41FE-9DAF-4E52E88C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z="4400" smtClean="0"/>
              <a:t>15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16855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7ECED-6C4E-4D4C-81C0-FBAAC851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400" b="1" dirty="0">
                <a:solidFill>
                  <a:srgbClr val="000000"/>
                </a:solidFill>
              </a:rPr>
              <a:t>Présentation du modèle final sélectionné </a:t>
            </a:r>
            <a:br>
              <a:rPr lang="fr-FR" sz="3200" dirty="0">
                <a:solidFill>
                  <a:srgbClr val="000000"/>
                </a:solidFill>
              </a:rPr>
            </a:br>
            <a:r>
              <a:rPr lang="fr-FR" sz="2000" u="sng" dirty="0">
                <a:solidFill>
                  <a:srgbClr val="000000"/>
                </a:solidFill>
              </a:rPr>
              <a:t>Mon propre réseau CNN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C65C13-F017-4493-9516-5AD2695B6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88" y="2472334"/>
            <a:ext cx="11433023" cy="2359381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D5A9948-E702-408F-A6D5-F8F1A32FEB50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379488" y="3652025"/>
            <a:ext cx="114330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8C27D21-2950-4DE1-880B-38F421C302DD}"/>
              </a:ext>
            </a:extLst>
          </p:cNvPr>
          <p:cNvCxnSpPr>
            <a:cxnSpLocks/>
          </p:cNvCxnSpPr>
          <p:nvPr/>
        </p:nvCxnSpPr>
        <p:spPr>
          <a:xfrm>
            <a:off x="379488" y="3301505"/>
            <a:ext cx="114330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B8F0A6A-EC17-494F-B59D-8F719C0A9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z="4400" smtClean="0"/>
              <a:t>16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04555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7ECED-6C4E-4D4C-81C0-FBAAC851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3200" dirty="0">
                <a:solidFill>
                  <a:srgbClr val="000000"/>
                </a:solidFill>
              </a:rPr>
              <a:t>Présentation du modèle final sélectionné </a:t>
            </a:r>
            <a:br>
              <a:rPr lang="fr-FR" sz="3200" dirty="0">
                <a:solidFill>
                  <a:srgbClr val="000000"/>
                </a:solidFill>
              </a:rPr>
            </a:br>
            <a:r>
              <a:rPr lang="fr-FR" sz="2000" u="sng" dirty="0">
                <a:solidFill>
                  <a:srgbClr val="000000"/>
                </a:solidFill>
              </a:rPr>
              <a:t>Le </a:t>
            </a:r>
            <a:r>
              <a:rPr lang="fr-FR" sz="2000" u="sng" dirty="0" err="1">
                <a:solidFill>
                  <a:srgbClr val="000000"/>
                </a:solidFill>
              </a:rPr>
              <a:t>transfer</a:t>
            </a:r>
            <a:r>
              <a:rPr lang="fr-FR" sz="2000" u="sng" dirty="0">
                <a:solidFill>
                  <a:srgbClr val="000000"/>
                </a:solidFill>
              </a:rPr>
              <a:t> </a:t>
            </a:r>
            <a:r>
              <a:rPr lang="fr-FR" sz="2000" u="sng" dirty="0" err="1">
                <a:solidFill>
                  <a:srgbClr val="000000"/>
                </a:solidFill>
              </a:rPr>
              <a:t>learning</a:t>
            </a:r>
            <a:endParaRPr lang="fr-FR" sz="2000" u="sng" dirty="0">
              <a:solidFill>
                <a:srgbClr val="00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26A489C-CD39-4FF4-8F5A-C83646C34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6"/>
          <a:stretch/>
        </p:blipFill>
        <p:spPr>
          <a:xfrm>
            <a:off x="475273" y="2560082"/>
            <a:ext cx="11241454" cy="2882424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88D8AFB-25E0-4AF6-8502-6EB4D8585116}"/>
              </a:ext>
            </a:extLst>
          </p:cNvPr>
          <p:cNvCxnSpPr>
            <a:cxnSpLocks/>
          </p:cNvCxnSpPr>
          <p:nvPr/>
        </p:nvCxnSpPr>
        <p:spPr>
          <a:xfrm>
            <a:off x="609600" y="3429000"/>
            <a:ext cx="11107127" cy="96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0219AD8-4D64-47CB-8C39-28A38D926A14}"/>
              </a:ext>
            </a:extLst>
          </p:cNvPr>
          <p:cNvCxnSpPr>
            <a:cxnSpLocks/>
          </p:cNvCxnSpPr>
          <p:nvPr/>
        </p:nvCxnSpPr>
        <p:spPr>
          <a:xfrm>
            <a:off x="609600" y="3103385"/>
            <a:ext cx="111071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AB95D5F-D1DB-4AF3-85DD-DD1E59E8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z="4400" smtClean="0"/>
              <a:t>17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38826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87ECED-6C4E-4D4C-81C0-FBAAC851B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4606280" cy="2493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100" kern="1200">
                <a:latin typeface="+mj-lt"/>
                <a:ea typeface="+mj-ea"/>
                <a:cs typeface="+mj-cs"/>
              </a:rPr>
              <a:t>Présentation du modèle final sélectionné </a:t>
            </a:r>
            <a:br>
              <a:rPr lang="en-US" sz="2100" kern="1200">
                <a:latin typeface="+mj-lt"/>
                <a:ea typeface="+mj-ea"/>
                <a:cs typeface="+mj-cs"/>
              </a:rPr>
            </a:br>
            <a:r>
              <a:rPr lang="en-US" sz="2100" u="sng" kern="1200">
                <a:latin typeface="+mj-lt"/>
                <a:ea typeface="+mj-ea"/>
                <a:cs typeface="+mj-cs"/>
              </a:rPr>
              <a:t>ResNet50_preprocess_couches_Nadam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7C19B8-88D4-4356-86F0-D2402150F45A}"/>
              </a:ext>
            </a:extLst>
          </p:cNvPr>
          <p:cNvSpPr txBox="1"/>
          <p:nvPr/>
        </p:nvSpPr>
        <p:spPr>
          <a:xfrm>
            <a:off x="777240" y="3428999"/>
            <a:ext cx="4606280" cy="2747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i="0">
                <a:solidFill>
                  <a:schemeClr val="tx2"/>
                </a:solidFill>
                <a:effectLst/>
              </a:rPr>
              <a:t>Data Augmentation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i="0">
                <a:solidFill>
                  <a:schemeClr val="tx2"/>
                </a:solidFill>
                <a:effectLst/>
              </a:rPr>
              <a:t>Dropout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/>
                </a:solidFill>
              </a:rPr>
              <a:t>Choix de l’optimizer</a:t>
            </a:r>
            <a:endParaRPr lang="en-US" b="0" i="0">
              <a:solidFill>
                <a:schemeClr val="tx2"/>
              </a:solidFill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i="0">
                <a:solidFill>
                  <a:schemeClr val="tx2"/>
                </a:solidFill>
                <a:effectLst/>
              </a:rPr>
              <a:t>Fit_generator</a:t>
            </a:r>
          </a:p>
        </p:txBody>
      </p:sp>
      <p:grpSp>
        <p:nvGrpSpPr>
          <p:cNvPr id="17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B9B4B052-FB93-4315-9CDF-B0C170E38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5" r="22226" b="1"/>
          <a:stretch/>
        </p:blipFill>
        <p:spPr>
          <a:xfrm>
            <a:off x="6306574" y="552339"/>
            <a:ext cx="5728174" cy="5728174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BFE4FF-8CBE-42D9-B7C4-94420DC15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3150" y="6488268"/>
            <a:ext cx="2743200" cy="23320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5747434-7036-48DB-A148-6B3D8EE75CDA}" type="slidenum">
              <a:rPr lang="en-US" sz="4400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97858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2AFA708-0E93-46D4-99C8-39B42770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1AE0C2-E826-40A9-976E-9077F4438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F68870-3181-4665-B4FA-57841EF1D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39" y="777240"/>
            <a:ext cx="6168331" cy="2493876"/>
          </a:xfrm>
        </p:spPr>
        <p:txBody>
          <a:bodyPr anchor="b">
            <a:normAutofit/>
          </a:bodyPr>
          <a:lstStyle/>
          <a:p>
            <a:r>
              <a:rPr lang="fr-FR" sz="4400"/>
              <a:t>Essai sur notre meilleur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35DD74-1007-4015-9A54-816445144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3428999"/>
            <a:ext cx="6168331" cy="274796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1800" b="1" u="sng" dirty="0"/>
              <a:t>Chargement de l’image :</a:t>
            </a:r>
          </a:p>
          <a:p>
            <a:r>
              <a:rPr lang="fr-FR" sz="1800" dirty="0" err="1"/>
              <a:t>Reshape</a:t>
            </a:r>
            <a:r>
              <a:rPr lang="fr-FR" sz="1800" dirty="0"/>
              <a:t> </a:t>
            </a:r>
          </a:p>
          <a:p>
            <a:r>
              <a:rPr lang="fr-FR" sz="1800" dirty="0" err="1"/>
              <a:t>Img_to_array</a:t>
            </a:r>
            <a:endParaRPr lang="fr-FR" sz="1800" dirty="0"/>
          </a:p>
          <a:p>
            <a:r>
              <a:rPr lang="fr-FR" sz="1800" dirty="0" err="1"/>
              <a:t>Expend_dims</a:t>
            </a:r>
            <a:endParaRPr lang="fr-FR" sz="1800" dirty="0"/>
          </a:p>
          <a:p>
            <a:r>
              <a:rPr lang="fr-FR" sz="1800" dirty="0" err="1"/>
              <a:t>preprocess_input</a:t>
            </a:r>
            <a:r>
              <a:rPr lang="fr-FR" sz="1800" dirty="0"/>
              <a:t>() </a:t>
            </a:r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</p:txBody>
      </p:sp>
      <p:grpSp>
        <p:nvGrpSpPr>
          <p:cNvPr id="17" name="decorative circles">
            <a:extLst>
              <a:ext uri="{FF2B5EF4-FFF2-40B4-BE49-F238E27FC236}">
                <a16:creationId xmlns:a16="http://schemas.microsoft.com/office/drawing/2014/main" id="{A1E6C3A1-63EF-4249-BAB0-BC1FF217A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93625" y="927887"/>
            <a:ext cx="3205279" cy="2727847"/>
            <a:chOff x="7893625" y="927887"/>
            <a:chExt cx="3205279" cy="272784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D4ED74-40F3-42DD-959A-84AAAAD06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93625" y="3428999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1A54AA4-6CFD-4ECA-A5D7-9A0AB9B04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5295" y="2842228"/>
              <a:ext cx="466441" cy="466441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56D395-7C8D-433D-A682-9B17302B7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35619" y="296208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1326582-6401-4AD7-A44B-3FFB4107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4744" y="927887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E7D4459-BBDF-467E-9824-EC886C128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7963" y="1870595"/>
              <a:ext cx="346588" cy="346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3230E99-BEE6-4927-8980-78D40F2E0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7963" y="2560850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age 6" descr="Une image contenant plancher, chien, intérieur, rouge&#10;&#10;Description générée automatiquement">
            <a:extLst>
              <a:ext uri="{FF2B5EF4-FFF2-40B4-BE49-F238E27FC236}">
                <a16:creationId xmlns:a16="http://schemas.microsoft.com/office/drawing/2014/main" id="{55700597-DB84-46A7-8261-A183B307E9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0700"/>
          <a:stretch/>
        </p:blipFill>
        <p:spPr>
          <a:xfrm>
            <a:off x="7842678" y="7598"/>
            <a:ext cx="2661680" cy="2424023"/>
          </a:xfrm>
          <a:custGeom>
            <a:avLst/>
            <a:gdLst/>
            <a:ahLst/>
            <a:cxnLst/>
            <a:rect l="l" t="t" r="r" b="b"/>
            <a:pathLst>
              <a:path w="2661680" h="2424023">
                <a:moveTo>
                  <a:pt x="572886" y="0"/>
                </a:moveTo>
                <a:lnTo>
                  <a:pt x="2088794" y="0"/>
                </a:lnTo>
                <a:lnTo>
                  <a:pt x="2177378" y="66242"/>
                </a:lnTo>
                <a:cubicBezTo>
                  <a:pt x="2473153" y="310338"/>
                  <a:pt x="2661680" y="679744"/>
                  <a:pt x="2661680" y="1093183"/>
                </a:cubicBezTo>
                <a:cubicBezTo>
                  <a:pt x="2661680" y="1828186"/>
                  <a:pt x="2065843" y="2424023"/>
                  <a:pt x="1330840" y="2424023"/>
                </a:cubicBezTo>
                <a:cubicBezTo>
                  <a:pt x="595837" y="2424023"/>
                  <a:pt x="0" y="1828186"/>
                  <a:pt x="0" y="1093183"/>
                </a:cubicBezTo>
                <a:cubicBezTo>
                  <a:pt x="0" y="679744"/>
                  <a:pt x="188527" y="310338"/>
                  <a:pt x="484302" y="66242"/>
                </a:cubicBezTo>
                <a:close/>
              </a:path>
            </a:pathLst>
          </a:custGeom>
        </p:spPr>
      </p:pic>
      <p:pic>
        <p:nvPicPr>
          <p:cNvPr id="5" name="Image 4" descr="Une image contenant chien, brun, herbe, jaune&#10;&#10;Description générée automatiquement">
            <a:extLst>
              <a:ext uri="{FF2B5EF4-FFF2-40B4-BE49-F238E27FC236}">
                <a16:creationId xmlns:a16="http://schemas.microsoft.com/office/drawing/2014/main" id="{88424FE3-43BE-44A5-948B-430B5BAAC1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0" r="12936" b="-3"/>
          <a:stretch/>
        </p:blipFill>
        <p:spPr>
          <a:xfrm>
            <a:off x="8120360" y="2848923"/>
            <a:ext cx="4071640" cy="4009077"/>
          </a:xfrm>
          <a:custGeom>
            <a:avLst/>
            <a:gdLst/>
            <a:ahLst/>
            <a:cxnLst/>
            <a:rect l="l" t="t" r="r" b="b"/>
            <a:pathLst>
              <a:path w="4012858" h="3951198">
                <a:moveTo>
                  <a:pt x="2361523" y="0"/>
                </a:moveTo>
                <a:cubicBezTo>
                  <a:pt x="2932125" y="0"/>
                  <a:pt x="3455460" y="202372"/>
                  <a:pt x="3863671" y="539257"/>
                </a:cubicBezTo>
                <a:lnTo>
                  <a:pt x="4012858" y="674848"/>
                </a:lnTo>
                <a:lnTo>
                  <a:pt x="4012858" y="3951198"/>
                </a:lnTo>
                <a:lnTo>
                  <a:pt x="618807" y="3951198"/>
                </a:lnTo>
                <a:lnTo>
                  <a:pt x="539257" y="3863671"/>
                </a:lnTo>
                <a:cubicBezTo>
                  <a:pt x="202372" y="3455461"/>
                  <a:pt x="0" y="2932125"/>
                  <a:pt x="0" y="2361523"/>
                </a:cubicBezTo>
                <a:cubicBezTo>
                  <a:pt x="0" y="1057290"/>
                  <a:pt x="1057290" y="0"/>
                  <a:pt x="2361523" y="0"/>
                </a:cubicBezTo>
                <a:close/>
              </a:path>
            </a:pathLst>
          </a:cu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DCD5138-1E58-4F9B-839E-D4CDBFBE9A24}"/>
              </a:ext>
            </a:extLst>
          </p:cNvPr>
          <p:cNvSpPr txBox="1"/>
          <p:nvPr/>
        </p:nvSpPr>
        <p:spPr>
          <a:xfrm>
            <a:off x="5851796" y="651801"/>
            <a:ext cx="250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1 - </a:t>
            </a:r>
            <a:r>
              <a:rPr lang="fr-FR" dirty="0" err="1"/>
              <a:t>English_setter</a:t>
            </a:r>
            <a:endParaRPr lang="fr-FR" dirty="0"/>
          </a:p>
          <a:p>
            <a:r>
              <a:rPr lang="fr-FR" dirty="0"/>
              <a:t>2 - </a:t>
            </a:r>
            <a:r>
              <a:rPr lang="fr-FR" dirty="0" err="1"/>
              <a:t>Brittany_spaniel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077DD16-D6EF-44CE-8BD5-ACD66A2CA5D5}"/>
              </a:ext>
            </a:extLst>
          </p:cNvPr>
          <p:cNvSpPr txBox="1"/>
          <p:nvPr/>
        </p:nvSpPr>
        <p:spPr>
          <a:xfrm>
            <a:off x="6346458" y="5095878"/>
            <a:ext cx="214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golden_retriever</a:t>
            </a:r>
            <a:endParaRPr lang="fr-FR" dirty="0"/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6FFE9CFE-1C1C-480E-96B1-930637F07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z="4400" smtClean="0"/>
              <a:t>19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24449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6965FEFA-9F19-4A53-8995-C4B3D0DBE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30DFCF12-97D2-4E81-A77E-27A35C392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3A1109E-4F3A-411F-87E6-1F4CFBF9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39" y="777240"/>
            <a:ext cx="6168331" cy="777240"/>
          </a:xfrm>
        </p:spPr>
        <p:txBody>
          <a:bodyPr anchor="b">
            <a:normAutofit/>
          </a:bodyPr>
          <a:lstStyle/>
          <a:p>
            <a:r>
              <a:rPr lang="fr-FR" sz="4400" dirty="0">
                <a:latin typeface="+mn-lt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5FF9C0-D733-4E58-84AF-9E165B2F4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1554481"/>
            <a:ext cx="6168331" cy="462248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b="0" i="0" u="sng" dirty="0">
                <a:effectLst/>
              </a:rPr>
              <a:t>Le Projet :</a:t>
            </a:r>
          </a:p>
          <a:p>
            <a:pPr lvl="1"/>
            <a:r>
              <a:rPr lang="fr-FR" sz="2000" b="0" i="0" dirty="0">
                <a:effectLst/>
              </a:rPr>
              <a:t>Présentation de la problématique</a:t>
            </a:r>
          </a:p>
          <a:p>
            <a:pPr lvl="1"/>
            <a:r>
              <a:rPr lang="fr-FR" sz="2000" dirty="0" err="1"/>
              <a:t>C</a:t>
            </a:r>
            <a:r>
              <a:rPr lang="fr-FR" sz="2000" b="0" i="0" dirty="0" err="1">
                <a:effectLst/>
              </a:rPr>
              <a:t>leaning</a:t>
            </a:r>
            <a:r>
              <a:rPr lang="fr-FR" sz="2000" b="0" i="0" dirty="0">
                <a:effectLst/>
              </a:rPr>
              <a:t> effectué</a:t>
            </a:r>
          </a:p>
          <a:p>
            <a:pPr lvl="1"/>
            <a:r>
              <a:rPr lang="fr-FR" sz="2000" dirty="0" err="1"/>
              <a:t>F</a:t>
            </a:r>
            <a:r>
              <a:rPr lang="fr-FR" sz="2000" b="0" i="0" dirty="0" err="1">
                <a:effectLst/>
              </a:rPr>
              <a:t>eature</a:t>
            </a:r>
            <a:r>
              <a:rPr lang="fr-FR" sz="2000" b="0" i="0" dirty="0">
                <a:effectLst/>
              </a:rPr>
              <a:t> engineering </a:t>
            </a:r>
          </a:p>
          <a:p>
            <a:pPr lvl="1"/>
            <a:r>
              <a:rPr lang="fr-FR" sz="2000" dirty="0"/>
              <a:t>E</a:t>
            </a:r>
            <a:r>
              <a:rPr lang="fr-FR" sz="2000" b="0" i="0" dirty="0">
                <a:effectLst/>
              </a:rPr>
              <a:t>xploration</a:t>
            </a:r>
          </a:p>
          <a:p>
            <a:r>
              <a:rPr lang="fr-FR" sz="2200" b="0" i="0" u="sng" dirty="0">
                <a:effectLst/>
              </a:rPr>
              <a:t>Présentation des différentes pistes de modélisation effectuées</a:t>
            </a:r>
          </a:p>
          <a:p>
            <a:pPr lvl="2"/>
            <a:r>
              <a:rPr lang="fr-FR" sz="2000" b="0" i="0" dirty="0">
                <a:effectLst/>
              </a:rPr>
              <a:t>Mon </a:t>
            </a:r>
            <a:r>
              <a:rPr lang="fr-FR" sz="2000" b="1" i="0" dirty="0">
                <a:effectLst/>
              </a:rPr>
              <a:t>propre réseau CNN</a:t>
            </a:r>
            <a:endParaRPr lang="fr-FR" sz="2000" dirty="0"/>
          </a:p>
          <a:p>
            <a:pPr lvl="2"/>
            <a:r>
              <a:rPr lang="fr-FR" sz="2000" b="0" i="0" dirty="0">
                <a:effectLst/>
              </a:rPr>
              <a:t>Le </a:t>
            </a:r>
            <a:r>
              <a:rPr lang="fr-FR" sz="2000" b="1" i="0" dirty="0" err="1">
                <a:effectLst/>
              </a:rPr>
              <a:t>transfer</a:t>
            </a:r>
            <a:r>
              <a:rPr lang="fr-FR" sz="2000" b="1" i="0" dirty="0">
                <a:effectLst/>
              </a:rPr>
              <a:t> </a:t>
            </a:r>
            <a:r>
              <a:rPr lang="fr-FR" sz="2000" b="1" i="0" dirty="0" err="1">
                <a:effectLst/>
              </a:rPr>
              <a:t>learning</a:t>
            </a:r>
            <a:endParaRPr lang="fr-FR" sz="2000" b="0" i="0" dirty="0">
              <a:effectLst/>
            </a:endParaRPr>
          </a:p>
          <a:p>
            <a:r>
              <a:rPr lang="fr-FR" sz="2200" b="0" i="0" u="sng" dirty="0">
                <a:effectLst/>
              </a:rPr>
              <a:t>Présentation du modèle final sélectionné (pour chaque approche) ainsi que des performances et améliorations effectuées</a:t>
            </a:r>
          </a:p>
          <a:p>
            <a:endParaRPr lang="fr-FR" sz="1100" dirty="0"/>
          </a:p>
        </p:txBody>
      </p:sp>
      <p:grpSp>
        <p:nvGrpSpPr>
          <p:cNvPr id="24" name="decorative circles">
            <a:extLst>
              <a:ext uri="{FF2B5EF4-FFF2-40B4-BE49-F238E27FC236}">
                <a16:creationId xmlns:a16="http://schemas.microsoft.com/office/drawing/2014/main" id="{88C16691-9DA5-4C39-AF4D-8B07E2FE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32461" y="220046"/>
            <a:ext cx="3455469" cy="4723381"/>
            <a:chOff x="8132461" y="220046"/>
            <a:chExt cx="3455469" cy="4723381"/>
          </a:xfrm>
        </p:grpSpPr>
        <p:sp>
          <p:nvSpPr>
            <p:cNvPr id="26" name="Oval 13">
              <a:extLst>
                <a:ext uri="{FF2B5EF4-FFF2-40B4-BE49-F238E27FC236}">
                  <a16:creationId xmlns:a16="http://schemas.microsoft.com/office/drawing/2014/main" id="{FE3AD45C-DA8B-44C8-B0D5-CD97AFA6F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1858" y="47166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A8DB9029-97B8-4D59-A36E-4A5B7CC78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23226" y="4129921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5">
              <a:extLst>
                <a:ext uri="{FF2B5EF4-FFF2-40B4-BE49-F238E27FC236}">
                  <a16:creationId xmlns:a16="http://schemas.microsoft.com/office/drawing/2014/main" id="{D7661242-F0D0-4B64-9FDC-E4B8017DA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2461" y="4194350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6">
              <a:extLst>
                <a:ext uri="{FF2B5EF4-FFF2-40B4-BE49-F238E27FC236}">
                  <a16:creationId xmlns:a16="http://schemas.microsoft.com/office/drawing/2014/main" id="{E685500D-E012-41E3-8946-63C336D4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4744" y="220046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17">
              <a:extLst>
                <a:ext uri="{FF2B5EF4-FFF2-40B4-BE49-F238E27FC236}">
                  <a16:creationId xmlns:a16="http://schemas.microsoft.com/office/drawing/2014/main" id="{9B0274D5-E350-4115-814A-198C46304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2" y="397053"/>
              <a:ext cx="346588" cy="346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E5CE15-4AAC-49EC-933D-D150BAB2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2" y="10873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25A1F3B-40BB-4F46-9C7E-9DB818D4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1" r="17126" b="-3"/>
          <a:stretch/>
        </p:blipFill>
        <p:spPr>
          <a:xfrm>
            <a:off x="7181870" y="262980"/>
            <a:ext cx="3486122" cy="3486122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8F56DA4-2446-4D2D-A013-FC97DA4D1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631" t="16485" r="52721" b="17441"/>
          <a:stretch/>
        </p:blipFill>
        <p:spPr>
          <a:xfrm>
            <a:off x="10854666" y="743641"/>
            <a:ext cx="1334286" cy="3077509"/>
          </a:xfrm>
          <a:prstGeom prst="rect">
            <a:avLst/>
          </a:prstGeom>
        </p:spPr>
      </p:pic>
      <p:sp>
        <p:nvSpPr>
          <p:cNvPr id="23" name="Oval 2">
            <a:extLst>
              <a:ext uri="{FF2B5EF4-FFF2-40B4-BE49-F238E27FC236}">
                <a16:creationId xmlns:a16="http://schemas.microsoft.com/office/drawing/2014/main" id="{DC69F35D-48F8-4A61-BD90-D1E560087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5799" y="3890057"/>
            <a:ext cx="3043153" cy="2967943"/>
          </a:xfrm>
          <a:custGeom>
            <a:avLst/>
            <a:gdLst>
              <a:gd name="connsiteX0" fmla="*/ 2361523 w 4051324"/>
              <a:gd name="connsiteY0" fmla="*/ 0 h 3951198"/>
              <a:gd name="connsiteX1" fmla="*/ 4031372 w 4051324"/>
              <a:gd name="connsiteY1" fmla="*/ 691674 h 3951198"/>
              <a:gd name="connsiteX2" fmla="*/ 4051324 w 4051324"/>
              <a:gd name="connsiteY2" fmla="*/ 713627 h 3951198"/>
              <a:gd name="connsiteX3" fmla="*/ 4051324 w 4051324"/>
              <a:gd name="connsiteY3" fmla="*/ 3951198 h 3951198"/>
              <a:gd name="connsiteX4" fmla="*/ 618807 w 4051324"/>
              <a:gd name="connsiteY4" fmla="*/ 3951198 h 3951198"/>
              <a:gd name="connsiteX5" fmla="*/ 539257 w 4051324"/>
              <a:gd name="connsiteY5" fmla="*/ 3863671 h 3951198"/>
              <a:gd name="connsiteX6" fmla="*/ 0 w 4051324"/>
              <a:gd name="connsiteY6" fmla="*/ 2361523 h 3951198"/>
              <a:gd name="connsiteX7" fmla="*/ 2361523 w 4051324"/>
              <a:gd name="connsiteY7" fmla="*/ 0 h 395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1324" h="3951198">
                <a:moveTo>
                  <a:pt x="2361523" y="0"/>
                </a:moveTo>
                <a:cubicBezTo>
                  <a:pt x="3013639" y="0"/>
                  <a:pt x="3604020" y="264323"/>
                  <a:pt x="4031372" y="691674"/>
                </a:cubicBezTo>
                <a:lnTo>
                  <a:pt x="4051324" y="713627"/>
                </a:lnTo>
                <a:lnTo>
                  <a:pt x="4051324" y="3951198"/>
                </a:lnTo>
                <a:lnTo>
                  <a:pt x="618807" y="3951198"/>
                </a:lnTo>
                <a:lnTo>
                  <a:pt x="539257" y="3863671"/>
                </a:lnTo>
                <a:cubicBezTo>
                  <a:pt x="202372" y="3455461"/>
                  <a:pt x="0" y="2932125"/>
                  <a:pt x="0" y="2361523"/>
                </a:cubicBezTo>
                <a:cubicBezTo>
                  <a:pt x="0" y="1057290"/>
                  <a:pt x="1057290" y="0"/>
                  <a:pt x="2361523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5DA7232-C8C3-4303-B245-7279E431A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2954" t="12147" r="12287" b="24733"/>
          <a:stretch/>
        </p:blipFill>
        <p:spPr>
          <a:xfrm flipH="1">
            <a:off x="9147042" y="3890057"/>
            <a:ext cx="3044958" cy="296794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7CFAE4-3509-4A4D-B5FD-1E3DE28A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z="4400" smtClean="0"/>
              <a:t>2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86495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663A72-E771-41D4-96AA-28C1B2172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164F59-4B09-4DB4-A99F-97C71DE46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3CF758-0FD0-4DAB-9636-621158E05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4606280" cy="5157049"/>
          </a:xfrm>
        </p:spPr>
        <p:txBody>
          <a:bodyPr anchor="ctr">
            <a:normAutofit/>
          </a:bodyPr>
          <a:lstStyle/>
          <a:p>
            <a:r>
              <a:rPr lang="fr-FR" sz="4400"/>
              <a:t>Synthèse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B336017-F12B-485C-B5E1-B6971DA0C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6099" y="238175"/>
            <a:ext cx="6735901" cy="6619825"/>
          </a:xfrm>
          <a:custGeom>
            <a:avLst/>
            <a:gdLst>
              <a:gd name="connsiteX0" fmla="*/ 1224540 w 2115556"/>
              <a:gd name="connsiteY0" fmla="*/ 0 h 2079100"/>
              <a:gd name="connsiteX1" fmla="*/ 2090421 w 2115556"/>
              <a:gd name="connsiteY1" fmla="*/ 358660 h 2079100"/>
              <a:gd name="connsiteX2" fmla="*/ 2115556 w 2115556"/>
              <a:gd name="connsiteY2" fmla="*/ 386315 h 2079100"/>
              <a:gd name="connsiteX3" fmla="*/ 2115556 w 2115556"/>
              <a:gd name="connsiteY3" fmla="*/ 2062765 h 2079100"/>
              <a:gd name="connsiteX4" fmla="*/ 2100710 w 2115556"/>
              <a:gd name="connsiteY4" fmla="*/ 2079100 h 2079100"/>
              <a:gd name="connsiteX5" fmla="*/ 348370 w 2115556"/>
              <a:gd name="connsiteY5" fmla="*/ 2079100 h 2079100"/>
              <a:gd name="connsiteX6" fmla="*/ 279625 w 2115556"/>
              <a:gd name="connsiteY6" fmla="*/ 2003461 h 2079100"/>
              <a:gd name="connsiteX7" fmla="*/ 0 w 2115556"/>
              <a:gd name="connsiteY7" fmla="*/ 1224540 h 2079100"/>
              <a:gd name="connsiteX8" fmla="*/ 1224540 w 2115556"/>
              <a:gd name="connsiteY8" fmla="*/ 0 h 207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5556" h="2079100">
                <a:moveTo>
                  <a:pt x="1224540" y="0"/>
                </a:moveTo>
                <a:cubicBezTo>
                  <a:pt x="1562687" y="0"/>
                  <a:pt x="1868823" y="137062"/>
                  <a:pt x="2090421" y="358660"/>
                </a:cubicBezTo>
                <a:lnTo>
                  <a:pt x="2115556" y="386315"/>
                </a:lnTo>
                <a:lnTo>
                  <a:pt x="2115556" y="2062765"/>
                </a:lnTo>
                <a:lnTo>
                  <a:pt x="2100710" y="2079100"/>
                </a:lnTo>
                <a:lnTo>
                  <a:pt x="348370" y="2079100"/>
                </a:lnTo>
                <a:lnTo>
                  <a:pt x="279625" y="2003461"/>
                </a:lnTo>
                <a:cubicBezTo>
                  <a:pt x="104938" y="1791789"/>
                  <a:pt x="0" y="1520419"/>
                  <a:pt x="0" y="1224540"/>
                </a:cubicBezTo>
                <a:cubicBezTo>
                  <a:pt x="0" y="548245"/>
                  <a:pt x="548245" y="0"/>
                  <a:pt x="12245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6" name="decorative circles">
            <a:extLst>
              <a:ext uri="{FF2B5EF4-FFF2-40B4-BE49-F238E27FC236}">
                <a16:creationId xmlns:a16="http://schemas.microsoft.com/office/drawing/2014/main" id="{C2C078FA-5775-45CB-A8F3-53B3F1AD2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1383" y="299808"/>
            <a:ext cx="1668948" cy="6421669"/>
            <a:chOff x="9951383" y="299808"/>
            <a:chExt cx="1668948" cy="642166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236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6802" y="6415697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620435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E0D2CB-FBE4-47B8-9472-ACF74A2F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3150" y="6488268"/>
            <a:ext cx="2743200" cy="23320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5747434-7036-48DB-A148-6B3D8EE75CDA}" type="slidenum">
              <a:rPr lang="en-US" sz="4400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sz="4400" dirty="0"/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9B8150BF-777F-4DD0-8B0A-88B92105D4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3142879"/>
              </p:ext>
            </p:extLst>
          </p:nvPr>
        </p:nvGraphicFramePr>
        <p:xfrm>
          <a:off x="5855597" y="952022"/>
          <a:ext cx="5891471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2961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Image 4" descr="Une image contenant chien, intérieur, assis, fenêtre&#10;&#10;Description générée automatiquement">
            <a:extLst>
              <a:ext uri="{FF2B5EF4-FFF2-40B4-BE49-F238E27FC236}">
                <a16:creationId xmlns:a16="http://schemas.microsoft.com/office/drawing/2014/main" id="{22791812-8759-406B-A8AE-797B79952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" r="-1" b="10665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7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74A98DA-2C9D-4AA4-A1F0-D404A8B8A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606" y="1122363"/>
            <a:ext cx="706373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MERCI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3AED6E-8E4A-4B17-9254-4EE0A65B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z="4400" smtClean="0"/>
              <a:t>21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431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 descr="Step ">
            <a:extLst>
              <a:ext uri="{FF2B5EF4-FFF2-40B4-BE49-F238E27FC236}">
                <a16:creationId xmlns:a16="http://schemas.microsoft.com/office/drawing/2014/main" id="{C2AA82EC-DB5B-46A1-97E5-C4E69F5BCA33}"/>
              </a:ext>
            </a:extLst>
          </p:cNvPr>
          <p:cNvSpPr/>
          <p:nvPr/>
        </p:nvSpPr>
        <p:spPr>
          <a:xfrm>
            <a:off x="3220720" y="1691640"/>
            <a:ext cx="5750560" cy="3474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200" b="0" i="0" dirty="0">
                <a:effectLst/>
              </a:rPr>
              <a:t>Le Projet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E8A75B4-4005-4C4A-BA13-195F5446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z="4400" smtClean="0"/>
              <a:t>3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53400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6965FEFA-9F19-4A53-8995-C4B3D0DBE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30DFCF12-97D2-4E81-A77E-27A35C392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15BC10-C90C-4F7A-830F-56AEB3F84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39" y="777240"/>
            <a:ext cx="6168331" cy="1234440"/>
          </a:xfrm>
        </p:spPr>
        <p:txBody>
          <a:bodyPr anchor="b">
            <a:normAutofit fontScale="90000"/>
          </a:bodyPr>
          <a:lstStyle/>
          <a:p>
            <a:r>
              <a:rPr lang="fr-FR" sz="4400" b="0" i="0" dirty="0">
                <a:effectLst/>
                <a:latin typeface="Montserrat"/>
              </a:rPr>
              <a:t>Présentation de la problématique</a:t>
            </a:r>
            <a:endParaRPr lang="fr-FR" sz="4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3871A-8CC0-4D9D-8AB0-A5CD0A660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2011681"/>
            <a:ext cx="5562601" cy="41652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b="1" i="0" dirty="0">
                <a:effectLst/>
              </a:rPr>
              <a:t>Classez des images à l'aide d'algorithmes de </a:t>
            </a:r>
            <a:r>
              <a:rPr lang="fr-FR" b="1" i="0" dirty="0" err="1">
                <a:effectLst/>
              </a:rPr>
              <a:t>Deep</a:t>
            </a:r>
            <a:r>
              <a:rPr lang="fr-FR" b="1" i="0" dirty="0">
                <a:effectLst/>
              </a:rPr>
              <a:t> Learning</a:t>
            </a:r>
          </a:p>
          <a:p>
            <a:r>
              <a:rPr lang="fr-FR" dirty="0"/>
              <a:t>Nous sommes b</a:t>
            </a:r>
            <a:r>
              <a:rPr lang="fr-FR" i="0" dirty="0">
                <a:effectLst/>
              </a:rPr>
              <a:t>énévole pour l'association de protection des animaux de notre quartier.</a:t>
            </a:r>
          </a:p>
          <a:p>
            <a:r>
              <a:rPr lang="fr-FR" dirty="0"/>
              <a:t>L’association aimerait</a:t>
            </a:r>
            <a:r>
              <a:rPr lang="fr-FR" i="0" dirty="0">
                <a:effectLst/>
              </a:rPr>
              <a:t> obtenir un algorithme capable de classer les images en fonction de la race du chien présent sur l'image.</a:t>
            </a:r>
          </a:p>
          <a:p>
            <a:r>
              <a:rPr lang="fr-FR" i="0" dirty="0">
                <a:effectLst/>
              </a:rPr>
              <a:t>Utilisation du  </a:t>
            </a:r>
            <a:r>
              <a:rPr lang="fr-FR" i="0" u="sng" dirty="0">
                <a:effectLst/>
              </a:rPr>
              <a:t>Stanford </a:t>
            </a:r>
            <a:r>
              <a:rPr lang="fr-FR" i="0" u="sng" dirty="0" err="1">
                <a:effectLst/>
              </a:rPr>
              <a:t>Dogs</a:t>
            </a:r>
            <a:r>
              <a:rPr lang="fr-FR" i="0" u="sng" dirty="0">
                <a:effectLst/>
              </a:rPr>
              <a:t> </a:t>
            </a:r>
            <a:r>
              <a:rPr lang="fr-FR" i="0" u="sng" dirty="0" err="1">
                <a:effectLst/>
              </a:rPr>
              <a:t>Dataset</a:t>
            </a:r>
            <a:r>
              <a:rPr lang="fr-FR" i="0" u="sng" dirty="0">
                <a:effectLst/>
              </a:rPr>
              <a:t>.</a:t>
            </a:r>
          </a:p>
          <a:p>
            <a:r>
              <a:rPr lang="fr-FR" i="0" dirty="0">
                <a:effectLst/>
              </a:rPr>
              <a:t>Mise en œuvre de deux approches :</a:t>
            </a:r>
          </a:p>
          <a:p>
            <a:pPr lvl="1"/>
            <a:r>
              <a:rPr lang="fr-FR" sz="2000" dirty="0"/>
              <a:t>CNN </a:t>
            </a:r>
            <a:r>
              <a:rPr lang="fr-FR" sz="2000" dirty="0" err="1"/>
              <a:t>from</a:t>
            </a:r>
            <a:r>
              <a:rPr lang="fr-FR" sz="2000" dirty="0"/>
              <a:t> Scratch</a:t>
            </a:r>
          </a:p>
          <a:p>
            <a:pPr lvl="1"/>
            <a:r>
              <a:rPr lang="fr-FR" sz="2000" dirty="0"/>
              <a:t>Transfert </a:t>
            </a:r>
            <a:r>
              <a:rPr lang="fr-FR" sz="2000" dirty="0" err="1"/>
              <a:t>learning</a:t>
            </a:r>
            <a:endParaRPr lang="fr-FR" sz="2000" dirty="0"/>
          </a:p>
          <a:p>
            <a:r>
              <a:rPr lang="fr-FR" dirty="0"/>
              <a:t>Les comparer</a:t>
            </a:r>
          </a:p>
        </p:txBody>
      </p:sp>
      <p:grpSp>
        <p:nvGrpSpPr>
          <p:cNvPr id="24" name="decorative circles">
            <a:extLst>
              <a:ext uri="{FF2B5EF4-FFF2-40B4-BE49-F238E27FC236}">
                <a16:creationId xmlns:a16="http://schemas.microsoft.com/office/drawing/2014/main" id="{88C16691-9DA5-4C39-AF4D-8B07E2FE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32461" y="220046"/>
            <a:ext cx="3455469" cy="4723381"/>
            <a:chOff x="8132461" y="220046"/>
            <a:chExt cx="3455469" cy="4723381"/>
          </a:xfrm>
        </p:grpSpPr>
        <p:sp>
          <p:nvSpPr>
            <p:cNvPr id="26" name="Oval 13">
              <a:extLst>
                <a:ext uri="{FF2B5EF4-FFF2-40B4-BE49-F238E27FC236}">
                  <a16:creationId xmlns:a16="http://schemas.microsoft.com/office/drawing/2014/main" id="{FE3AD45C-DA8B-44C8-B0D5-CD97AFA6F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1858" y="47166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A8DB9029-97B8-4D59-A36E-4A5B7CC78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23226" y="4129921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5">
              <a:extLst>
                <a:ext uri="{FF2B5EF4-FFF2-40B4-BE49-F238E27FC236}">
                  <a16:creationId xmlns:a16="http://schemas.microsoft.com/office/drawing/2014/main" id="{D7661242-F0D0-4B64-9FDC-E4B8017DA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2461" y="4194350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6">
              <a:extLst>
                <a:ext uri="{FF2B5EF4-FFF2-40B4-BE49-F238E27FC236}">
                  <a16:creationId xmlns:a16="http://schemas.microsoft.com/office/drawing/2014/main" id="{E685500D-E012-41E3-8946-63C336D4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4744" y="220046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17">
              <a:extLst>
                <a:ext uri="{FF2B5EF4-FFF2-40B4-BE49-F238E27FC236}">
                  <a16:creationId xmlns:a16="http://schemas.microsoft.com/office/drawing/2014/main" id="{9B0274D5-E350-4115-814A-198C46304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2" y="397053"/>
              <a:ext cx="346588" cy="346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E5CE15-4AAC-49EC-933D-D150BAB2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2" y="10873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701D4F8-76A1-44F6-8093-D56057944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4" r="22227" b="3"/>
          <a:stretch/>
        </p:blipFill>
        <p:spPr>
          <a:xfrm>
            <a:off x="7181870" y="262980"/>
            <a:ext cx="3486122" cy="3486122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8F56DA4-2446-4D2D-A013-FC97DA4D1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631" t="16485" r="52721" b="17441"/>
          <a:stretch/>
        </p:blipFill>
        <p:spPr>
          <a:xfrm>
            <a:off x="10854666" y="743641"/>
            <a:ext cx="1334286" cy="3077509"/>
          </a:xfrm>
          <a:prstGeom prst="rect">
            <a:avLst/>
          </a:prstGeom>
        </p:spPr>
      </p:pic>
      <p:sp>
        <p:nvSpPr>
          <p:cNvPr id="23" name="Oval 2">
            <a:extLst>
              <a:ext uri="{FF2B5EF4-FFF2-40B4-BE49-F238E27FC236}">
                <a16:creationId xmlns:a16="http://schemas.microsoft.com/office/drawing/2014/main" id="{DC69F35D-48F8-4A61-BD90-D1E560087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5799" y="3890057"/>
            <a:ext cx="3043153" cy="2967943"/>
          </a:xfrm>
          <a:custGeom>
            <a:avLst/>
            <a:gdLst>
              <a:gd name="connsiteX0" fmla="*/ 2361523 w 4051324"/>
              <a:gd name="connsiteY0" fmla="*/ 0 h 3951198"/>
              <a:gd name="connsiteX1" fmla="*/ 4031372 w 4051324"/>
              <a:gd name="connsiteY1" fmla="*/ 691674 h 3951198"/>
              <a:gd name="connsiteX2" fmla="*/ 4051324 w 4051324"/>
              <a:gd name="connsiteY2" fmla="*/ 713627 h 3951198"/>
              <a:gd name="connsiteX3" fmla="*/ 4051324 w 4051324"/>
              <a:gd name="connsiteY3" fmla="*/ 3951198 h 3951198"/>
              <a:gd name="connsiteX4" fmla="*/ 618807 w 4051324"/>
              <a:gd name="connsiteY4" fmla="*/ 3951198 h 3951198"/>
              <a:gd name="connsiteX5" fmla="*/ 539257 w 4051324"/>
              <a:gd name="connsiteY5" fmla="*/ 3863671 h 3951198"/>
              <a:gd name="connsiteX6" fmla="*/ 0 w 4051324"/>
              <a:gd name="connsiteY6" fmla="*/ 2361523 h 3951198"/>
              <a:gd name="connsiteX7" fmla="*/ 2361523 w 4051324"/>
              <a:gd name="connsiteY7" fmla="*/ 0 h 395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1324" h="3951198">
                <a:moveTo>
                  <a:pt x="2361523" y="0"/>
                </a:moveTo>
                <a:cubicBezTo>
                  <a:pt x="3013639" y="0"/>
                  <a:pt x="3604020" y="264323"/>
                  <a:pt x="4031372" y="691674"/>
                </a:cubicBezTo>
                <a:lnTo>
                  <a:pt x="4051324" y="713627"/>
                </a:lnTo>
                <a:lnTo>
                  <a:pt x="4051324" y="3951198"/>
                </a:lnTo>
                <a:lnTo>
                  <a:pt x="618807" y="3951198"/>
                </a:lnTo>
                <a:lnTo>
                  <a:pt x="539257" y="3863671"/>
                </a:lnTo>
                <a:cubicBezTo>
                  <a:pt x="202372" y="3455461"/>
                  <a:pt x="0" y="2932125"/>
                  <a:pt x="0" y="2361523"/>
                </a:cubicBezTo>
                <a:cubicBezTo>
                  <a:pt x="0" y="1057290"/>
                  <a:pt x="1057290" y="0"/>
                  <a:pt x="2361523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5DA7232-C8C3-4303-B245-7279E431A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2954" t="12147" r="12287" b="24733"/>
          <a:stretch/>
        </p:blipFill>
        <p:spPr>
          <a:xfrm flipH="1">
            <a:off x="9147042" y="3890057"/>
            <a:ext cx="3044958" cy="296794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F60B2B-3989-41A4-A067-16F6F607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z="4400" smtClean="0"/>
              <a:t>4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73933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AC5723E-9C8E-472D-BC39-48E4CE7D1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4606280" cy="2493876"/>
          </a:xfrm>
        </p:spPr>
        <p:txBody>
          <a:bodyPr anchor="b">
            <a:normAutofit/>
          </a:bodyPr>
          <a:lstStyle/>
          <a:p>
            <a:r>
              <a:rPr lang="fr-FR" sz="4400"/>
              <a:t>Environnement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5C85B2-AE80-4EFC-93C1-35D80EA5D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428999"/>
            <a:ext cx="4606280" cy="2747963"/>
          </a:xfrm>
        </p:spPr>
        <p:txBody>
          <a:bodyPr anchor="t">
            <a:normAutofit/>
          </a:bodyPr>
          <a:lstStyle/>
          <a:p>
            <a:r>
              <a:rPr lang="fr-FR" dirty="0"/>
              <a:t>CPU ordinateur</a:t>
            </a:r>
          </a:p>
          <a:p>
            <a:r>
              <a:rPr lang="fr-FR" dirty="0"/>
              <a:t>Essai GPU ordinateur</a:t>
            </a:r>
          </a:p>
          <a:p>
            <a:r>
              <a:rPr lang="fr-FR" dirty="0"/>
              <a:t>Google COLAB PRO</a:t>
            </a: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951C3661-D305-4C4D-88A4-F9C1DB5BA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98" b="-2"/>
          <a:stretch/>
        </p:blipFill>
        <p:spPr>
          <a:xfrm>
            <a:off x="6306574" y="552339"/>
            <a:ext cx="5728174" cy="5728174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713AFD7-9E6F-44F0-8B52-3842A71F9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z="4400" smtClean="0"/>
              <a:t>5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3035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965FEFA-9F19-4A53-8995-C4B3D0DBE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FCF12-97D2-4E81-A77E-27A35C392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87ECED-6C4E-4D4C-81C0-FBAAC851B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39" y="777240"/>
            <a:ext cx="6168331" cy="746760"/>
          </a:xfrm>
        </p:spPr>
        <p:txBody>
          <a:bodyPr anchor="b">
            <a:normAutofit/>
          </a:bodyPr>
          <a:lstStyle/>
          <a:p>
            <a:r>
              <a:rPr lang="fr-FR" sz="4400"/>
              <a:t>C</a:t>
            </a:r>
            <a:r>
              <a:rPr lang="fr-FR" sz="4400" b="0" i="0">
                <a:effectLst/>
              </a:rPr>
              <a:t>leaning effectué</a:t>
            </a:r>
            <a:endParaRPr lang="fr-FR" sz="4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6388B9-4B9A-45F9-89C0-0FBC1740E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1524001"/>
            <a:ext cx="6168331" cy="4652962"/>
          </a:xfrm>
        </p:spPr>
        <p:txBody>
          <a:bodyPr anchor="t">
            <a:normAutofit/>
          </a:bodyPr>
          <a:lstStyle/>
          <a:p>
            <a:r>
              <a:rPr lang="fr-FR" sz="1800" dirty="0"/>
              <a:t>Données initiales : </a:t>
            </a:r>
          </a:p>
          <a:p>
            <a:pPr lvl="1">
              <a:buFontTx/>
              <a:buChar char="-"/>
            </a:pPr>
            <a:r>
              <a:rPr lang="fr-FR" dirty="0"/>
              <a:t>20580 images</a:t>
            </a:r>
          </a:p>
          <a:p>
            <a:pPr lvl="1">
              <a:buFontTx/>
              <a:buChar char="-"/>
            </a:pPr>
            <a:r>
              <a:rPr lang="fr-FR" dirty="0"/>
              <a:t>120 races de chiens </a:t>
            </a:r>
          </a:p>
          <a:p>
            <a:r>
              <a:rPr lang="fr-FR" sz="1800" dirty="0"/>
              <a:t>Création de 3 dossiers train, test et val. Ils sont équilibrés sur les races grâce à 2 train-test-split.</a:t>
            </a:r>
          </a:p>
          <a:p>
            <a:r>
              <a:rPr lang="fr-FR" sz="1800" dirty="0" err="1"/>
              <a:t>Resize</a:t>
            </a:r>
            <a:r>
              <a:rPr lang="fr-FR" sz="1800" dirty="0"/>
              <a:t> en (150,150)</a:t>
            </a:r>
          </a:p>
          <a:p>
            <a:r>
              <a:rPr lang="fr-FR" sz="1800" dirty="0"/>
              <a:t>Utilisation d’ « </a:t>
            </a:r>
            <a:r>
              <a:rPr lang="fr-FR" sz="1800" dirty="0" err="1"/>
              <a:t>ImageDataGenerator</a:t>
            </a:r>
            <a:r>
              <a:rPr lang="fr-FR" sz="1800" dirty="0"/>
              <a:t> » adaptés aux modèles</a:t>
            </a:r>
          </a:p>
          <a:p>
            <a:endParaRPr lang="fr-FR" sz="1800" dirty="0"/>
          </a:p>
          <a:p>
            <a:endParaRPr lang="fr-FR" sz="1800" dirty="0"/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88C16691-9DA5-4C39-AF4D-8B07E2FE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32461" y="220046"/>
            <a:ext cx="3455469" cy="4723381"/>
            <a:chOff x="8132461" y="220046"/>
            <a:chExt cx="3455469" cy="472338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E3AD45C-DA8B-44C8-B0D5-CD97AFA6F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1858" y="47166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DB9029-97B8-4D59-A36E-4A5B7CC78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23226" y="4129921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7661242-F0D0-4B64-9FDC-E4B8017DA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2461" y="4194350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85500D-E012-41E3-8946-63C336D4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4744" y="220046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0274D5-E350-4115-814A-198C46304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2" y="397053"/>
              <a:ext cx="346588" cy="346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2E5CE15-4AAC-49EC-933D-D150BAB2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2" y="10873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33B9B854-7D4C-4564-9979-C65649890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-3"/>
          <a:stretch/>
        </p:blipFill>
        <p:spPr>
          <a:xfrm>
            <a:off x="7181870" y="262980"/>
            <a:ext cx="3486122" cy="3486122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8F56DA4-2446-4D2D-A013-FC97DA4D1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631" t="16485" r="52721" b="17441"/>
          <a:stretch/>
        </p:blipFill>
        <p:spPr>
          <a:xfrm>
            <a:off x="10854666" y="743641"/>
            <a:ext cx="1334286" cy="3077509"/>
          </a:xfrm>
          <a:prstGeom prst="rect">
            <a:avLst/>
          </a:prstGeom>
        </p:spPr>
      </p:pic>
      <p:sp>
        <p:nvSpPr>
          <p:cNvPr id="25" name="Oval 2">
            <a:extLst>
              <a:ext uri="{FF2B5EF4-FFF2-40B4-BE49-F238E27FC236}">
                <a16:creationId xmlns:a16="http://schemas.microsoft.com/office/drawing/2014/main" id="{DC69F35D-48F8-4A61-BD90-D1E560087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5799" y="3890057"/>
            <a:ext cx="3043153" cy="2967943"/>
          </a:xfrm>
          <a:custGeom>
            <a:avLst/>
            <a:gdLst>
              <a:gd name="connsiteX0" fmla="*/ 2361523 w 4051324"/>
              <a:gd name="connsiteY0" fmla="*/ 0 h 3951198"/>
              <a:gd name="connsiteX1" fmla="*/ 4031372 w 4051324"/>
              <a:gd name="connsiteY1" fmla="*/ 691674 h 3951198"/>
              <a:gd name="connsiteX2" fmla="*/ 4051324 w 4051324"/>
              <a:gd name="connsiteY2" fmla="*/ 713627 h 3951198"/>
              <a:gd name="connsiteX3" fmla="*/ 4051324 w 4051324"/>
              <a:gd name="connsiteY3" fmla="*/ 3951198 h 3951198"/>
              <a:gd name="connsiteX4" fmla="*/ 618807 w 4051324"/>
              <a:gd name="connsiteY4" fmla="*/ 3951198 h 3951198"/>
              <a:gd name="connsiteX5" fmla="*/ 539257 w 4051324"/>
              <a:gd name="connsiteY5" fmla="*/ 3863671 h 3951198"/>
              <a:gd name="connsiteX6" fmla="*/ 0 w 4051324"/>
              <a:gd name="connsiteY6" fmla="*/ 2361523 h 3951198"/>
              <a:gd name="connsiteX7" fmla="*/ 2361523 w 4051324"/>
              <a:gd name="connsiteY7" fmla="*/ 0 h 395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1324" h="3951198">
                <a:moveTo>
                  <a:pt x="2361523" y="0"/>
                </a:moveTo>
                <a:cubicBezTo>
                  <a:pt x="3013639" y="0"/>
                  <a:pt x="3604020" y="264323"/>
                  <a:pt x="4031372" y="691674"/>
                </a:cubicBezTo>
                <a:lnTo>
                  <a:pt x="4051324" y="713627"/>
                </a:lnTo>
                <a:lnTo>
                  <a:pt x="4051324" y="3951198"/>
                </a:lnTo>
                <a:lnTo>
                  <a:pt x="618807" y="3951198"/>
                </a:lnTo>
                <a:lnTo>
                  <a:pt x="539257" y="3863671"/>
                </a:lnTo>
                <a:cubicBezTo>
                  <a:pt x="202372" y="3455461"/>
                  <a:pt x="0" y="2932125"/>
                  <a:pt x="0" y="2361523"/>
                </a:cubicBezTo>
                <a:cubicBezTo>
                  <a:pt x="0" y="1057290"/>
                  <a:pt x="1057290" y="0"/>
                  <a:pt x="2361523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5DA7232-C8C3-4303-B245-7279E431A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2954" t="12147" r="12287" b="24733"/>
          <a:stretch/>
        </p:blipFill>
        <p:spPr>
          <a:xfrm flipH="1">
            <a:off x="9147042" y="3890057"/>
            <a:ext cx="3044958" cy="2967943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2C3173-3AF8-49B1-96C1-3E3594C0A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z="4400" smtClean="0"/>
              <a:t>6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791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7ECED-6C4E-4D4C-81C0-FBAAC851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>
                <a:solidFill>
                  <a:srgbClr val="000000"/>
                </a:solidFill>
              </a:rPr>
              <a:t>Exploration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27" name="Image 26" descr="Une image contenant herbe, chien, luxuriant&#10;&#10;Description générée automatiquement">
            <a:extLst>
              <a:ext uri="{FF2B5EF4-FFF2-40B4-BE49-F238E27FC236}">
                <a16:creationId xmlns:a16="http://schemas.microsoft.com/office/drawing/2014/main" id="{D9A5DD32-3FCD-4169-96AB-1D0103E56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1" r="19126" b="-4"/>
          <a:stretch/>
        </p:blipFill>
        <p:spPr>
          <a:xfrm>
            <a:off x="640080" y="2407520"/>
            <a:ext cx="3752374" cy="3752374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1BE12244-FDFA-454E-AC7E-C557AF995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705" y="6308725"/>
            <a:ext cx="8754110" cy="818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Max 160 _ Min 94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835E9A0-4169-4D20-B6C0-6C9A8EA84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285" y="441325"/>
            <a:ext cx="6467475" cy="5791200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3DFF50D7-D9A9-4238-AF3A-C8596BFE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z="4400" smtClean="0"/>
              <a:t>7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01014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 descr="Step ">
            <a:extLst>
              <a:ext uri="{FF2B5EF4-FFF2-40B4-BE49-F238E27FC236}">
                <a16:creationId xmlns:a16="http://schemas.microsoft.com/office/drawing/2014/main" id="{C2AA82EC-DB5B-46A1-97E5-C4E69F5BCA33}"/>
              </a:ext>
            </a:extLst>
          </p:cNvPr>
          <p:cNvSpPr/>
          <p:nvPr/>
        </p:nvSpPr>
        <p:spPr>
          <a:xfrm>
            <a:off x="792480" y="868680"/>
            <a:ext cx="10607040" cy="5120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0" i="0" dirty="0">
                <a:effectLst/>
              </a:rPr>
              <a:t>Présentation des différentes pistes de modélisation effectuées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87C3568-41B0-4163-A87B-A3DC6587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z="4400" smtClean="0"/>
              <a:t>8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3612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587ECED-6C4E-4D4C-81C0-FBAAC851B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fr-FR" sz="3400" b="1"/>
              <a:t>Présentation des différentes pistes de modélisation effectuées</a:t>
            </a:r>
            <a:br>
              <a:rPr lang="fr-FR" sz="3400"/>
            </a:br>
            <a:r>
              <a:rPr lang="fr-FR" sz="3400" u="sng"/>
              <a:t>Mon propre réseau CNN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36E3E7F-4C51-49C1-8EF3-3857D1B32F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7889329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D30DE4-E844-46F8-940C-782AEA2E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z="4400" smtClean="0"/>
              <a:t>9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45228448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RightStep">
      <a:dk1>
        <a:srgbClr val="000000"/>
      </a:dk1>
      <a:lt1>
        <a:srgbClr val="FFFFFF"/>
      </a:lt1>
      <a:dk2>
        <a:srgbClr val="243541"/>
      </a:dk2>
      <a:lt2>
        <a:srgbClr val="E8E2E2"/>
      </a:lt2>
      <a:accent1>
        <a:srgbClr val="36B0B1"/>
      </a:accent1>
      <a:accent2>
        <a:srgbClr val="4EA8EB"/>
      </a:accent2>
      <a:accent3>
        <a:srgbClr val="6E82EE"/>
      </a:accent3>
      <a:accent4>
        <a:srgbClr val="774EEB"/>
      </a:accent4>
      <a:accent5>
        <a:srgbClr val="C56EEE"/>
      </a:accent5>
      <a:accent6>
        <a:srgbClr val="EB4EDC"/>
      </a:accent6>
      <a:hlink>
        <a:srgbClr val="AE6A69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</Words>
  <Application>Microsoft Office PowerPoint</Application>
  <PresentationFormat>Grand écran</PresentationFormat>
  <Paragraphs>123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Gill Sans Nova</vt:lpstr>
      <vt:lpstr>Montserrat</vt:lpstr>
      <vt:lpstr>ConfettiVTI</vt:lpstr>
      <vt:lpstr>P6 – IML</vt:lpstr>
      <vt:lpstr>Sommaire</vt:lpstr>
      <vt:lpstr>Présentation PowerPoint</vt:lpstr>
      <vt:lpstr>Présentation de la problématique</vt:lpstr>
      <vt:lpstr>Environnement </vt:lpstr>
      <vt:lpstr>Cleaning effectué</vt:lpstr>
      <vt:lpstr>Exploration</vt:lpstr>
      <vt:lpstr>Présentation PowerPoint</vt:lpstr>
      <vt:lpstr>Présentation des différentes pistes de modélisation effectuées Mon propre réseau CNN</vt:lpstr>
      <vt:lpstr>Présentation des différentes pistes de modélisation effectuées Mon propre réseau CNN</vt:lpstr>
      <vt:lpstr>Présentation des différentes pistes de modélisation effectuées Mon propre réseau CNN</vt:lpstr>
      <vt:lpstr>Présentation des différentes pistes de modélisation effectuées Le transfer learning</vt:lpstr>
      <vt:lpstr>Présentation des différentes pistes de modélisation effectuées Le transfer learning</vt:lpstr>
      <vt:lpstr>Présentation des différentes pistes de modélisation effectuées Le transfer learning</vt:lpstr>
      <vt:lpstr>Présentation PowerPoint</vt:lpstr>
      <vt:lpstr>Présentation du modèle final sélectionné  Mon propre réseau CNN</vt:lpstr>
      <vt:lpstr>Présentation du modèle final sélectionné  Le transfer learning</vt:lpstr>
      <vt:lpstr>Présentation du modèle final sélectionné  ResNet50_preprocess_couches_Nadam</vt:lpstr>
      <vt:lpstr>Essai sur notre meilleur modèle</vt:lpstr>
      <vt:lpstr>Synthèse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P6 – IML</dc:title>
  <dc:creator>Thibault Roussel</dc:creator>
  <cp:lastModifiedBy>Thibault Roussel</cp:lastModifiedBy>
  <cp:revision>32</cp:revision>
  <dcterms:created xsi:type="dcterms:W3CDTF">2021-05-25T11:21:32Z</dcterms:created>
  <dcterms:modified xsi:type="dcterms:W3CDTF">2021-06-02T15:47:31Z</dcterms:modified>
</cp:coreProperties>
</file>